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74" r:id="rId3"/>
    <p:sldId id="295" r:id="rId4"/>
    <p:sldId id="294" r:id="rId5"/>
    <p:sldId id="296" r:id="rId6"/>
    <p:sldId id="287" r:id="rId7"/>
    <p:sldId id="277" r:id="rId8"/>
    <p:sldId id="292" r:id="rId9"/>
    <p:sldId id="258" r:id="rId10"/>
    <p:sldId id="298" r:id="rId11"/>
    <p:sldId id="280" r:id="rId12"/>
    <p:sldId id="281" r:id="rId13"/>
    <p:sldId id="265" r:id="rId14"/>
    <p:sldId id="297" r:id="rId15"/>
    <p:sldId id="299" r:id="rId16"/>
    <p:sldId id="279" r:id="rId17"/>
    <p:sldId id="278" r:id="rId18"/>
    <p:sldId id="286" r:id="rId19"/>
    <p:sldId id="285" r:id="rId20"/>
    <p:sldId id="267" r:id="rId21"/>
    <p:sldId id="273" r:id="rId22"/>
    <p:sldId id="300" r:id="rId23"/>
    <p:sldId id="301" r:id="rId24"/>
    <p:sldId id="268" r:id="rId25"/>
    <p:sldId id="303" r:id="rId26"/>
    <p:sldId id="302" r:id="rId27"/>
    <p:sldId id="269" r:id="rId28"/>
    <p:sldId id="271" r:id="rId29"/>
    <p:sldId id="304" r:id="rId30"/>
    <p:sldId id="259" r:id="rId31"/>
    <p:sldId id="284" r:id="rId32"/>
    <p:sldId id="260" r:id="rId33"/>
    <p:sldId id="283" r:id="rId34"/>
    <p:sldId id="264" r:id="rId35"/>
  </p:sldIdLst>
  <p:sldSz cx="9144000" cy="6858000" type="screen4x3"/>
  <p:notesSz cx="6858000" cy="9144000"/>
  <p:defaultTextStyle>
    <a:defPPr>
      <a:defRPr lang="es-U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92" autoAdjust="0"/>
    <p:restoredTop sz="94660"/>
  </p:normalViewPr>
  <p:slideViewPr>
    <p:cSldViewPr>
      <p:cViewPr varScale="1">
        <p:scale>
          <a:sx n="67" d="100"/>
          <a:sy n="67" d="100"/>
        </p:scale>
        <p:origin x="141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Planilha_do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lineChart>
        <c:grouping val="standard"/>
        <c:varyColors val="0"/>
        <c:ser>
          <c:idx val="0"/>
          <c:order val="0"/>
          <c:tx>
            <c:strRef>
              <c:f>Hoja1!$B$1</c:f>
              <c:strCache>
                <c:ptCount val="1"/>
                <c:pt idx="0">
                  <c:v>Período 2012- 2014</c:v>
                </c:pt>
              </c:strCache>
            </c:strRef>
          </c:tx>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Hoja1!$A$2:$A$5</c:f>
              <c:strCache>
                <c:ptCount val="4"/>
                <c:pt idx="0">
                  <c:v>2011/2012</c:v>
                </c:pt>
                <c:pt idx="1">
                  <c:v>2012/2013</c:v>
                </c:pt>
                <c:pt idx="2">
                  <c:v>2014</c:v>
                </c:pt>
                <c:pt idx="3">
                  <c:v>2015</c:v>
                </c:pt>
              </c:strCache>
            </c:strRef>
          </c:cat>
          <c:val>
            <c:numRef>
              <c:f>Hoja1!$B$2:$B$5</c:f>
              <c:numCache>
                <c:formatCode>General</c:formatCode>
                <c:ptCount val="4"/>
                <c:pt idx="0">
                  <c:v>42</c:v>
                </c:pt>
                <c:pt idx="1">
                  <c:v>63</c:v>
                </c:pt>
                <c:pt idx="2">
                  <c:v>41</c:v>
                </c:pt>
                <c:pt idx="3">
                  <c:v>78</c:v>
                </c:pt>
              </c:numCache>
            </c:numRef>
          </c:val>
          <c:smooth val="0"/>
        </c:ser>
        <c:dLbls>
          <c:showLegendKey val="0"/>
          <c:showVal val="1"/>
          <c:showCatName val="0"/>
          <c:showSerName val="0"/>
          <c:showPercent val="0"/>
          <c:showBubbleSize val="0"/>
        </c:dLbls>
        <c:marker val="1"/>
        <c:smooth val="0"/>
        <c:axId val="249321616"/>
        <c:axId val="249322176"/>
      </c:lineChart>
      <c:catAx>
        <c:axId val="249321616"/>
        <c:scaling>
          <c:orientation val="minMax"/>
        </c:scaling>
        <c:delete val="0"/>
        <c:axPos val="b"/>
        <c:numFmt formatCode="General" sourceLinked="1"/>
        <c:majorTickMark val="none"/>
        <c:minorTickMark val="none"/>
        <c:tickLblPos val="nextTo"/>
        <c:txPr>
          <a:bodyPr/>
          <a:lstStyle/>
          <a:p>
            <a:pPr>
              <a:defRPr sz="1400">
                <a:latin typeface="Verdana" panose="020B0604030504040204" pitchFamily="34" charset="0"/>
                <a:ea typeface="Verdana" panose="020B0604030504040204" pitchFamily="34" charset="0"/>
                <a:cs typeface="Verdana" panose="020B0604030504040204" pitchFamily="34" charset="0"/>
              </a:defRPr>
            </a:pPr>
            <a:endParaRPr lang="pt-BR"/>
          </a:p>
        </c:txPr>
        <c:crossAx val="249322176"/>
        <c:crosses val="autoZero"/>
        <c:auto val="1"/>
        <c:lblAlgn val="ctr"/>
        <c:lblOffset val="100"/>
        <c:noMultiLvlLbl val="0"/>
      </c:catAx>
      <c:valAx>
        <c:axId val="249322176"/>
        <c:scaling>
          <c:orientation val="minMax"/>
        </c:scaling>
        <c:delete val="1"/>
        <c:axPos val="l"/>
        <c:numFmt formatCode="General" sourceLinked="1"/>
        <c:majorTickMark val="out"/>
        <c:minorTickMark val="none"/>
        <c:tickLblPos val="nextTo"/>
        <c:crossAx val="249321616"/>
        <c:crosses val="autoZero"/>
        <c:crossBetween val="between"/>
      </c:valAx>
    </c:plotArea>
    <c:plotVisOnly val="1"/>
    <c:dispBlanksAs val="gap"/>
    <c:showDLblsOverMax val="0"/>
  </c:chart>
  <c:txPr>
    <a:bodyPr/>
    <a:lstStyle/>
    <a:p>
      <a:pPr>
        <a:defRPr sz="1800"/>
      </a:pPr>
      <a:endParaRPr lang="pt-BR"/>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Subtítulo"/>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p:txBody>
          <a:bodyPr/>
          <a:lstStyle/>
          <a:p>
            <a:fld id="{1DBD1030-41F4-4D41-83DD-AA25A120C0CC}" type="datetimeFigureOut">
              <a:rPr lang="es-UY" smtClean="0"/>
              <a:t>29/08/2016</a:t>
            </a:fld>
            <a:endParaRPr lang="es-UY"/>
          </a:p>
        </p:txBody>
      </p:sp>
      <p:sp>
        <p:nvSpPr>
          <p:cNvPr id="17" name="16 Marcador de pie de página"/>
          <p:cNvSpPr>
            <a:spLocks noGrp="1"/>
          </p:cNvSpPr>
          <p:nvPr>
            <p:ph type="ftr" sz="quarter" idx="11"/>
          </p:nvPr>
        </p:nvSpPr>
        <p:spPr/>
        <p:txBody>
          <a:bodyPr/>
          <a:lstStyle/>
          <a:p>
            <a:endParaRPr lang="es-UY"/>
          </a:p>
        </p:txBody>
      </p:sp>
      <p:sp>
        <p:nvSpPr>
          <p:cNvPr id="7" name="6 Conector recto"/>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09005AD-2FB4-41E3-ABAB-A3C75B581618}" type="slidenum">
              <a:rPr lang="es-UY" smtClean="0"/>
              <a:t>‹nº›</a:t>
            </a:fld>
            <a:endParaRPr lang="es-UY"/>
          </a:p>
        </p:txBody>
      </p:sp>
      <p:sp>
        <p:nvSpPr>
          <p:cNvPr id="8" name="7 Título"/>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s-ES" smtClean="0"/>
              <a:t>Haga clic para modificar el estilo de título del patrón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DBD1030-41F4-4D41-83DD-AA25A120C0CC}" type="datetimeFigureOut">
              <a:rPr lang="es-UY" smtClean="0"/>
              <a:t>29/08/2016</a:t>
            </a:fld>
            <a:endParaRPr lang="es-UY"/>
          </a:p>
        </p:txBody>
      </p:sp>
      <p:sp>
        <p:nvSpPr>
          <p:cNvPr id="5" name="4 Marcador de pie de página"/>
          <p:cNvSpPr>
            <a:spLocks noGrp="1"/>
          </p:cNvSpPr>
          <p:nvPr>
            <p:ph type="ftr" sz="quarter" idx="11"/>
          </p:nvPr>
        </p:nvSpPr>
        <p:spPr/>
        <p:txBody>
          <a:bodyPr/>
          <a:lstStyle/>
          <a:p>
            <a:endParaRPr lang="es-UY"/>
          </a:p>
        </p:txBody>
      </p:sp>
      <p:sp>
        <p:nvSpPr>
          <p:cNvPr id="6" name="5 Marcador de número de diapositiva"/>
          <p:cNvSpPr>
            <a:spLocks noGrp="1"/>
          </p:cNvSpPr>
          <p:nvPr>
            <p:ph type="sldNum" sz="quarter" idx="12"/>
          </p:nvPr>
        </p:nvSpPr>
        <p:spPr/>
        <p:txBody>
          <a:bodyPr/>
          <a:lstStyle/>
          <a:p>
            <a:fld id="{109005AD-2FB4-41E3-ABAB-A3C75B581618}" type="slidenum">
              <a:rPr lang="es-UY" smtClean="0"/>
              <a:t>‹nº›</a:t>
            </a:fld>
            <a:endParaRPr lang="es-U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Conector recto"/>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Elipse"/>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Elipse"/>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6915912" y="3009901"/>
            <a:ext cx="457200" cy="441325"/>
          </a:xfrm>
        </p:spPr>
        <p:txBody>
          <a:bodyPr/>
          <a:lstStyle/>
          <a:p>
            <a:fld id="{109005AD-2FB4-41E3-ABAB-A3C75B581618}" type="slidenum">
              <a:rPr lang="es-UY" smtClean="0"/>
              <a:t>‹nº›</a:t>
            </a:fld>
            <a:endParaRPr lang="es-UY"/>
          </a:p>
        </p:txBody>
      </p:sp>
      <p:sp>
        <p:nvSpPr>
          <p:cNvPr id="3" name="2 Marcador de texto vertical"/>
          <p:cNvSpPr>
            <a:spLocks noGrp="1"/>
          </p:cNvSpPr>
          <p:nvPr>
            <p:ph type="body" orient="vert" idx="1"/>
          </p:nvPr>
        </p:nvSpPr>
        <p:spPr>
          <a:xfrm>
            <a:off x="304800" y="304800"/>
            <a:ext cx="6553200" cy="5821366"/>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DBD1030-41F4-4D41-83DD-AA25A120C0CC}" type="datetimeFigureOut">
              <a:rPr lang="es-UY" smtClean="0"/>
              <a:t>29/08/2016</a:t>
            </a:fld>
            <a:endParaRPr lang="es-UY"/>
          </a:p>
        </p:txBody>
      </p:sp>
      <p:sp>
        <p:nvSpPr>
          <p:cNvPr id="5" name="4 Marcador de pie de página"/>
          <p:cNvSpPr>
            <a:spLocks noGrp="1"/>
          </p:cNvSpPr>
          <p:nvPr>
            <p:ph type="ftr" sz="quarter" idx="11"/>
          </p:nvPr>
        </p:nvSpPr>
        <p:spPr/>
        <p:txBody>
          <a:bodyPr/>
          <a:lstStyle/>
          <a:p>
            <a:endParaRPr lang="es-UY"/>
          </a:p>
        </p:txBody>
      </p:sp>
      <p:sp>
        <p:nvSpPr>
          <p:cNvPr id="2" name="1 Título vertical"/>
          <p:cNvSpPr>
            <a:spLocks noGrp="1"/>
          </p:cNvSpPr>
          <p:nvPr>
            <p:ph type="title" orient="vert"/>
          </p:nvPr>
        </p:nvSpPr>
        <p:spPr>
          <a:xfrm>
            <a:off x="7391400" y="304801"/>
            <a:ext cx="1447800" cy="5851525"/>
          </a:xfrm>
        </p:spPr>
        <p:txBody>
          <a:bodyPr vert="eaVert"/>
          <a:lstStyle/>
          <a:p>
            <a:r>
              <a:rPr kumimoji="0" lang="es-ES" smtClean="0"/>
              <a:t>Haga clic para modificar el estilo de título del patrón</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solidFill>
                  <a:schemeClr val="accent3">
                    <a:shade val="75000"/>
                  </a:schemeClr>
                </a:solidFill>
              </a:defRPr>
            </a:lvl1p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1DBD1030-41F4-4D41-83DD-AA25A120C0CC}" type="datetimeFigureOut">
              <a:rPr lang="es-UY" smtClean="0"/>
              <a:t>29/08/2016</a:t>
            </a:fld>
            <a:endParaRPr lang="es-UY"/>
          </a:p>
        </p:txBody>
      </p:sp>
      <p:sp>
        <p:nvSpPr>
          <p:cNvPr id="5" name="4 Marcador de pie de página"/>
          <p:cNvSpPr>
            <a:spLocks noGrp="1"/>
          </p:cNvSpPr>
          <p:nvPr>
            <p:ph type="ftr" sz="quarter" idx="11"/>
          </p:nvPr>
        </p:nvSpPr>
        <p:spPr/>
        <p:txBody>
          <a:bodyPr/>
          <a:lstStyle/>
          <a:p>
            <a:endParaRPr lang="es-UY"/>
          </a:p>
        </p:txBody>
      </p:sp>
      <p:sp>
        <p:nvSpPr>
          <p:cNvPr id="6" name="5 Marcador de número de diapositiva"/>
          <p:cNvSpPr>
            <a:spLocks noGrp="1"/>
          </p:cNvSpPr>
          <p:nvPr>
            <p:ph type="sldNum" sz="quarter" idx="12"/>
          </p:nvPr>
        </p:nvSpPr>
        <p:spPr>
          <a:xfrm>
            <a:off x="4361688" y="1026372"/>
            <a:ext cx="457200" cy="441325"/>
          </a:xfrm>
        </p:spPr>
        <p:txBody>
          <a:bodyPr/>
          <a:lstStyle/>
          <a:p>
            <a:fld id="{109005AD-2FB4-41E3-ABAB-A3C75B581618}" type="slidenum">
              <a:rPr lang="es-UY" smtClean="0"/>
              <a:t>‹nº›</a:t>
            </a:fld>
            <a:endParaRPr lang="es-UY"/>
          </a:p>
        </p:txBody>
      </p:sp>
      <p:sp>
        <p:nvSpPr>
          <p:cNvPr id="8" name="7 Marcador de contenido"/>
          <p:cNvSpPr>
            <a:spLocks noGrp="1"/>
          </p:cNvSpPr>
          <p:nvPr>
            <p:ph sz="quarter" idx="1"/>
          </p:nvPr>
        </p:nvSpPr>
        <p:spPr>
          <a:xfrm>
            <a:off x="301752" y="1527048"/>
            <a:ext cx="850392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arcador de texto"/>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13" name="12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Marcador de pie de página"/>
          <p:cNvSpPr>
            <a:spLocks noGrp="1"/>
          </p:cNvSpPr>
          <p:nvPr>
            <p:ph type="ftr" sz="quarter" idx="11"/>
          </p:nvPr>
        </p:nvSpPr>
        <p:spPr/>
        <p:txBody>
          <a:bodyPr/>
          <a:lstStyle/>
          <a:p>
            <a:endParaRPr lang="es-UY"/>
          </a:p>
        </p:txBody>
      </p:sp>
      <p:sp>
        <p:nvSpPr>
          <p:cNvPr id="4" name="3 Marcador de fecha"/>
          <p:cNvSpPr>
            <a:spLocks noGrp="1"/>
          </p:cNvSpPr>
          <p:nvPr>
            <p:ph type="dt" sz="half" idx="10"/>
          </p:nvPr>
        </p:nvSpPr>
        <p:spPr/>
        <p:txBody>
          <a:bodyPr/>
          <a:lstStyle/>
          <a:p>
            <a:fld id="{1DBD1030-41F4-4D41-83DD-AA25A120C0CC}" type="datetimeFigureOut">
              <a:rPr lang="es-UY" smtClean="0"/>
              <a:t>29/08/2016</a:t>
            </a:fld>
            <a:endParaRPr lang="es-UY"/>
          </a:p>
        </p:txBody>
      </p:sp>
      <p:sp>
        <p:nvSpPr>
          <p:cNvPr id="8" name="7 Conector recto"/>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09005AD-2FB4-41E3-ABAB-A3C75B581618}" type="slidenum">
              <a:rPr lang="es-UY" smtClean="0"/>
              <a:t>‹nº›</a:t>
            </a:fld>
            <a:endParaRPr lang="es-UY"/>
          </a:p>
        </p:txBody>
      </p:sp>
      <p:sp>
        <p:nvSpPr>
          <p:cNvPr id="2" name="1 Título"/>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s-ES" smtClean="0"/>
              <a:t>Haga clic para modificar el estilo de título del patrón</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301752" y="228600"/>
            <a:ext cx="8534400" cy="758952"/>
          </a:xfrm>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a:xfrm>
            <a:off x="5791200" y="6409944"/>
            <a:ext cx="3044952" cy="365760"/>
          </a:xfrm>
        </p:spPr>
        <p:txBody>
          <a:bodyPr/>
          <a:lstStyle/>
          <a:p>
            <a:fld id="{1DBD1030-41F4-4D41-83DD-AA25A120C0CC}" type="datetimeFigureOut">
              <a:rPr lang="es-UY" smtClean="0"/>
              <a:t>29/08/2016</a:t>
            </a:fld>
            <a:endParaRPr lang="es-UY"/>
          </a:p>
        </p:txBody>
      </p:sp>
      <p:sp>
        <p:nvSpPr>
          <p:cNvPr id="6" name="5 Marcador de pie de página"/>
          <p:cNvSpPr>
            <a:spLocks noGrp="1"/>
          </p:cNvSpPr>
          <p:nvPr>
            <p:ph type="ftr" sz="quarter" idx="11"/>
          </p:nvPr>
        </p:nvSpPr>
        <p:spPr/>
        <p:txBody>
          <a:bodyPr/>
          <a:lstStyle/>
          <a:p>
            <a:endParaRPr lang="es-UY"/>
          </a:p>
        </p:txBody>
      </p:sp>
      <p:sp>
        <p:nvSpPr>
          <p:cNvPr id="7" name="6 Marcador de número de diapositiva"/>
          <p:cNvSpPr>
            <a:spLocks noGrp="1"/>
          </p:cNvSpPr>
          <p:nvPr>
            <p:ph type="sldNum" sz="quarter" idx="12"/>
          </p:nvPr>
        </p:nvSpPr>
        <p:spPr/>
        <p:txBody>
          <a:bodyPr/>
          <a:lstStyle/>
          <a:p>
            <a:fld id="{109005AD-2FB4-41E3-ABAB-A3C75B581618}" type="slidenum">
              <a:rPr lang="es-UY" smtClean="0"/>
              <a:t>‹nº›</a:t>
            </a:fld>
            <a:endParaRPr lang="es-UY"/>
          </a:p>
        </p:txBody>
      </p:sp>
      <p:sp>
        <p:nvSpPr>
          <p:cNvPr id="8" name="7 Conector recto"/>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Marcador de contenido"/>
          <p:cNvSpPr>
            <a:spLocks noGrp="1"/>
          </p:cNvSpPr>
          <p:nvPr>
            <p:ph sz="half" idx="1"/>
          </p:nvPr>
        </p:nvSpPr>
        <p:spPr>
          <a:xfrm>
            <a:off x="301752" y="1371600"/>
            <a:ext cx="4038600" cy="4681728"/>
          </a:xfrm>
        </p:spPr>
        <p:txBody>
          <a:bodyPr/>
          <a:lstStyle>
            <a:lvl1pPr>
              <a:defRPr sz="2500"/>
            </a:lvl1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contenido"/>
          <p:cNvSpPr>
            <a:spLocks noGrp="1"/>
          </p:cNvSpPr>
          <p:nvPr>
            <p:ph sz="half" idx="2"/>
          </p:nvPr>
        </p:nvSpPr>
        <p:spPr>
          <a:xfrm>
            <a:off x="4800600" y="1371600"/>
            <a:ext cx="4038600" cy="4681728"/>
          </a:xfrm>
        </p:spPr>
        <p:txBody>
          <a:bodyPr/>
          <a:lstStyle>
            <a:lvl1pPr>
              <a:defRPr sz="2500"/>
            </a:lvl1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10" name="9 Conector recto"/>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Rectángulo"/>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Rectángulo"/>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Rectángulo"/>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arcador de texto"/>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7" name="6 Marcador de fecha"/>
          <p:cNvSpPr>
            <a:spLocks noGrp="1"/>
          </p:cNvSpPr>
          <p:nvPr>
            <p:ph type="dt" sz="half" idx="10"/>
          </p:nvPr>
        </p:nvSpPr>
        <p:spPr/>
        <p:txBody>
          <a:bodyPr/>
          <a:lstStyle/>
          <a:p>
            <a:fld id="{1DBD1030-41F4-4D41-83DD-AA25A120C0CC}" type="datetimeFigureOut">
              <a:rPr lang="es-UY" smtClean="0"/>
              <a:t>29/08/2016</a:t>
            </a:fld>
            <a:endParaRPr lang="es-UY"/>
          </a:p>
        </p:txBody>
      </p:sp>
      <p:sp>
        <p:nvSpPr>
          <p:cNvPr id="8" name="7 Marcador de pie de página"/>
          <p:cNvSpPr>
            <a:spLocks noGrp="1"/>
          </p:cNvSpPr>
          <p:nvPr>
            <p:ph type="ftr" sz="quarter" idx="11"/>
          </p:nvPr>
        </p:nvSpPr>
        <p:spPr>
          <a:xfrm>
            <a:off x="304800" y="6409944"/>
            <a:ext cx="3581400" cy="365760"/>
          </a:xfrm>
        </p:spPr>
        <p:txBody>
          <a:bodyPr/>
          <a:lstStyle/>
          <a:p>
            <a:endParaRPr lang="es-UY"/>
          </a:p>
        </p:txBody>
      </p:sp>
      <p:sp>
        <p:nvSpPr>
          <p:cNvPr id="15" name="14 Conector recto"/>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Marcador de contenido"/>
          <p:cNvSpPr>
            <a:spLocks noGrp="1"/>
          </p:cNvSpPr>
          <p:nvPr>
            <p:ph sz="quarter" idx="2"/>
          </p:nvPr>
        </p:nvSpPr>
        <p:spPr>
          <a:xfrm>
            <a:off x="301752" y="2471383"/>
            <a:ext cx="4041648" cy="3818404"/>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6" name="25 Marcador de contenido"/>
          <p:cNvSpPr>
            <a:spLocks noGrp="1"/>
          </p:cNvSpPr>
          <p:nvPr>
            <p:ph sz="quarter" idx="4"/>
          </p:nvPr>
        </p:nvSpPr>
        <p:spPr>
          <a:xfrm>
            <a:off x="4800600" y="2471383"/>
            <a:ext cx="4038600" cy="382219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Marcador de número de diapositiva"/>
          <p:cNvSpPr>
            <a:spLocks noGrp="1"/>
          </p:cNvSpPr>
          <p:nvPr>
            <p:ph type="sldNum" sz="quarter" idx="12"/>
          </p:nvPr>
        </p:nvSpPr>
        <p:spPr>
          <a:xfrm>
            <a:off x="4343400" y="1042416"/>
            <a:ext cx="457200" cy="441325"/>
          </a:xfrm>
        </p:spPr>
        <p:txBody>
          <a:bodyPr/>
          <a:lstStyle>
            <a:lvl1pPr algn="ctr">
              <a:defRPr/>
            </a:lvl1pPr>
          </a:lstStyle>
          <a:p>
            <a:fld id="{109005AD-2FB4-41E3-ABAB-A3C75B581618}" type="slidenum">
              <a:rPr lang="es-UY" smtClean="0"/>
              <a:t>‹nº›</a:t>
            </a:fld>
            <a:endParaRPr lang="es-UY"/>
          </a:p>
        </p:txBody>
      </p:sp>
      <p:sp>
        <p:nvSpPr>
          <p:cNvPr id="23" name="22 Título"/>
          <p:cNvSpPr>
            <a:spLocks noGrp="1"/>
          </p:cNvSpPr>
          <p:nvPr>
            <p:ph type="title"/>
          </p:nvPr>
        </p:nvSpPr>
        <p:spPr/>
        <p:txBody>
          <a:bodyPr rtlCol="0" anchor="b" anchorCtr="0"/>
          <a:lstStyle/>
          <a:p>
            <a:r>
              <a:rPr kumimoji="0" lang="es-ES" smtClean="0"/>
              <a:t>Haga clic para modificar el estilo de título del patrón</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1DBD1030-41F4-4D41-83DD-AA25A120C0CC}" type="datetimeFigureOut">
              <a:rPr lang="es-UY" smtClean="0"/>
              <a:t>29/08/2016</a:t>
            </a:fld>
            <a:endParaRPr lang="es-UY"/>
          </a:p>
        </p:txBody>
      </p:sp>
      <p:sp>
        <p:nvSpPr>
          <p:cNvPr id="4" name="3 Marcador de pie de página"/>
          <p:cNvSpPr>
            <a:spLocks noGrp="1"/>
          </p:cNvSpPr>
          <p:nvPr>
            <p:ph type="ftr" sz="quarter" idx="11"/>
          </p:nvPr>
        </p:nvSpPr>
        <p:spPr/>
        <p:txBody>
          <a:bodyPr/>
          <a:lstStyle/>
          <a:p>
            <a:endParaRPr lang="es-UY"/>
          </a:p>
        </p:txBody>
      </p:sp>
      <p:sp>
        <p:nvSpPr>
          <p:cNvPr id="5" name="4 Marcador de número de diapositiva"/>
          <p:cNvSpPr>
            <a:spLocks noGrp="1"/>
          </p:cNvSpPr>
          <p:nvPr>
            <p:ph type="sldNum" sz="quarter" idx="12"/>
          </p:nvPr>
        </p:nvSpPr>
        <p:spPr>
          <a:xfrm>
            <a:off x="4343400" y="1036020"/>
            <a:ext cx="457200" cy="441325"/>
          </a:xfrm>
        </p:spPr>
        <p:txBody>
          <a:bodyPr/>
          <a:lstStyle/>
          <a:p>
            <a:fld id="{109005AD-2FB4-41E3-ABAB-A3C75B581618}" type="slidenum">
              <a:rPr lang="es-UY" smtClean="0"/>
              <a:t>‹nº›</a:t>
            </a:fld>
            <a:endParaRPr lang="es-U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Rectángulo"/>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Marcador de fecha"/>
          <p:cNvSpPr>
            <a:spLocks noGrp="1"/>
          </p:cNvSpPr>
          <p:nvPr>
            <p:ph type="dt" sz="half" idx="10"/>
          </p:nvPr>
        </p:nvSpPr>
        <p:spPr/>
        <p:txBody>
          <a:bodyPr/>
          <a:lstStyle/>
          <a:p>
            <a:fld id="{1DBD1030-41F4-4D41-83DD-AA25A120C0CC}" type="datetimeFigureOut">
              <a:rPr lang="es-UY" smtClean="0"/>
              <a:t>29/08/2016</a:t>
            </a:fld>
            <a:endParaRPr lang="es-UY"/>
          </a:p>
        </p:txBody>
      </p:sp>
      <p:sp>
        <p:nvSpPr>
          <p:cNvPr id="3" name="2 Marcador de pie de página"/>
          <p:cNvSpPr>
            <a:spLocks noGrp="1"/>
          </p:cNvSpPr>
          <p:nvPr>
            <p:ph type="ftr" sz="quarter" idx="11"/>
          </p:nvPr>
        </p:nvSpPr>
        <p:spPr/>
        <p:txBody>
          <a:bodyPr/>
          <a:lstStyle/>
          <a:p>
            <a:endParaRPr lang="es-UY"/>
          </a:p>
        </p:txBody>
      </p:sp>
      <p:sp>
        <p:nvSpPr>
          <p:cNvPr id="4" name="3 Marcador de número de diapositiva"/>
          <p:cNvSpPr>
            <a:spLocks noGrp="1"/>
          </p:cNvSpPr>
          <p:nvPr>
            <p:ph type="sldNum" sz="quarter" idx="12"/>
          </p:nvPr>
        </p:nvSpPr>
        <p:spPr>
          <a:xfrm>
            <a:off x="4267200" y="6324600"/>
            <a:ext cx="609600" cy="441324"/>
          </a:xfrm>
        </p:spPr>
        <p:txBody>
          <a:bodyPr/>
          <a:lstStyle>
            <a:lvl1pPr>
              <a:defRPr>
                <a:solidFill>
                  <a:srgbClr val="FFFFFF"/>
                </a:solidFill>
              </a:defRPr>
            </a:lvl1pPr>
          </a:lstStyle>
          <a:p>
            <a:fld id="{109005AD-2FB4-41E3-ABAB-A3C75B581618}" type="slidenum">
              <a:rPr lang="es-UY" smtClean="0"/>
              <a:t>‹nº›</a:t>
            </a:fld>
            <a:endParaRPr lang="es-U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9" name="18 Rectángulo"/>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Marcador de contenido"/>
          <p:cNvSpPr>
            <a:spLocks noGrp="1"/>
          </p:cNvSpPr>
          <p:nvPr>
            <p:ph sz="quarter" idx="1"/>
          </p:nvPr>
        </p:nvSpPr>
        <p:spPr>
          <a:xfrm>
            <a:off x="3124200" y="685800"/>
            <a:ext cx="5638800" cy="5410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0" name="9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Marcador de número de diapositiva"/>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109005AD-2FB4-41E3-ABAB-A3C75B581618}" type="slidenum">
              <a:rPr lang="es-UY" smtClean="0"/>
              <a:t>‹nº›</a:t>
            </a:fld>
            <a:endParaRPr lang="es-UY"/>
          </a:p>
        </p:txBody>
      </p:sp>
      <p:sp>
        <p:nvSpPr>
          <p:cNvPr id="21" name="20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Marcador de fecha"/>
          <p:cNvSpPr>
            <a:spLocks noGrp="1"/>
          </p:cNvSpPr>
          <p:nvPr>
            <p:ph type="dt" sz="half" idx="10"/>
          </p:nvPr>
        </p:nvSpPr>
        <p:spPr/>
        <p:txBody>
          <a:bodyPr/>
          <a:lstStyle/>
          <a:p>
            <a:fld id="{1DBD1030-41F4-4D41-83DD-AA25A120C0CC}" type="datetimeFigureOut">
              <a:rPr lang="es-UY" smtClean="0"/>
              <a:t>29/08/2016</a:t>
            </a:fld>
            <a:endParaRPr lang="es-UY"/>
          </a:p>
        </p:txBody>
      </p:sp>
      <p:sp>
        <p:nvSpPr>
          <p:cNvPr id="6" name="5 Marcador de pie de página"/>
          <p:cNvSpPr>
            <a:spLocks noGrp="1"/>
          </p:cNvSpPr>
          <p:nvPr>
            <p:ph type="ftr" sz="quarter" idx="11"/>
          </p:nvPr>
        </p:nvSpPr>
        <p:spPr>
          <a:xfrm>
            <a:off x="301752" y="6410848"/>
            <a:ext cx="3383280" cy="365760"/>
          </a:xfrm>
        </p:spPr>
        <p:txBody>
          <a:bodyPr/>
          <a:lstStyle/>
          <a:p>
            <a:endParaRPr lang="es-U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1" name="20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Rectángulo"/>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Marcador de número de diapositiva"/>
          <p:cNvSpPr>
            <a:spLocks noGrp="1"/>
          </p:cNvSpPr>
          <p:nvPr>
            <p:ph type="sldNum" sz="quarter" idx="12"/>
          </p:nvPr>
        </p:nvSpPr>
        <p:spPr>
          <a:xfrm>
            <a:off x="1371600" y="312738"/>
            <a:ext cx="457200" cy="441325"/>
          </a:xfrm>
        </p:spPr>
        <p:txBody>
          <a:bodyPr/>
          <a:lstStyle/>
          <a:p>
            <a:fld id="{109005AD-2FB4-41E3-ABAB-A3C75B581618}" type="slidenum">
              <a:rPr lang="es-UY" smtClean="0"/>
              <a:t>‹nº›</a:t>
            </a:fld>
            <a:endParaRPr lang="es-UY"/>
          </a:p>
        </p:txBody>
      </p:sp>
      <p:sp>
        <p:nvSpPr>
          <p:cNvPr id="2" name="1 Título"/>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3000375" y="609600"/>
            <a:ext cx="5867400" cy="4267200"/>
          </a:xfrm>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22" name="21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Marcador de fecha"/>
          <p:cNvSpPr>
            <a:spLocks noGrp="1"/>
          </p:cNvSpPr>
          <p:nvPr>
            <p:ph type="dt" sz="half" idx="10"/>
          </p:nvPr>
        </p:nvSpPr>
        <p:spPr>
          <a:xfrm>
            <a:off x="5788152" y="6404984"/>
            <a:ext cx="3044952" cy="365760"/>
          </a:xfrm>
        </p:spPr>
        <p:txBody>
          <a:bodyPr/>
          <a:lstStyle/>
          <a:p>
            <a:fld id="{1DBD1030-41F4-4D41-83DD-AA25A120C0CC}" type="datetimeFigureOut">
              <a:rPr lang="es-UY" smtClean="0"/>
              <a:t>29/08/2016</a:t>
            </a:fld>
            <a:endParaRPr lang="es-UY"/>
          </a:p>
        </p:txBody>
      </p:sp>
      <p:sp>
        <p:nvSpPr>
          <p:cNvPr id="6" name="5 Marcador de pie de página"/>
          <p:cNvSpPr>
            <a:spLocks noGrp="1"/>
          </p:cNvSpPr>
          <p:nvPr>
            <p:ph type="ftr" sz="quarter" idx="11"/>
          </p:nvPr>
        </p:nvSpPr>
        <p:spPr>
          <a:xfrm>
            <a:off x="301752" y="6410848"/>
            <a:ext cx="3584448" cy="365760"/>
          </a:xfrm>
        </p:spPr>
        <p:txBody>
          <a:bodyPr/>
          <a:lstStyle/>
          <a:p>
            <a:endParaRPr lang="es-UY"/>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Marcador de fecha"/>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BD1030-41F4-4D41-83DD-AA25A120C0CC}" type="datetimeFigureOut">
              <a:rPr lang="es-UY" smtClean="0"/>
              <a:t>29/08/2016</a:t>
            </a:fld>
            <a:endParaRPr lang="es-UY"/>
          </a:p>
        </p:txBody>
      </p:sp>
      <p:sp>
        <p:nvSpPr>
          <p:cNvPr id="3" name="2 Marcador de pie de página"/>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s-UY"/>
          </a:p>
        </p:txBody>
      </p:sp>
      <p:sp>
        <p:nvSpPr>
          <p:cNvPr id="8" name="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Conector recto"/>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Marcador de número de diapositiva"/>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09005AD-2FB4-41E3-ABAB-A3C75B581618}" type="slidenum">
              <a:rPr lang="es-UY" smtClean="0"/>
              <a:t>‹nº›</a:t>
            </a:fld>
            <a:endParaRPr lang="es-UY"/>
          </a:p>
        </p:txBody>
      </p:sp>
      <p:sp>
        <p:nvSpPr>
          <p:cNvPr id="22" name="21 Marcador de título"/>
          <p:cNvSpPr>
            <a:spLocks noGrp="1"/>
          </p:cNvSpPr>
          <p:nvPr>
            <p:ph type="title"/>
          </p:nvPr>
        </p:nvSpPr>
        <p:spPr>
          <a:xfrm>
            <a:off x="301752" y="228600"/>
            <a:ext cx="8534400" cy="758952"/>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secretariaejecutiva@grupomontevideo.org" TargetMode="External"/><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77053"/>
            <a:ext cx="1772471" cy="2243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ctrTitle"/>
          </p:nvPr>
        </p:nvSpPr>
        <p:spPr>
          <a:xfrm>
            <a:off x="656134" y="2276872"/>
            <a:ext cx="7772400" cy="1728192"/>
          </a:xfrm>
        </p:spPr>
        <p:txBody>
          <a:bodyPr>
            <a:noAutofit/>
          </a:bodyPr>
          <a:lstStyle/>
          <a:p>
            <a:r>
              <a:rPr lang="es-ES" sz="2400" b="1" dirty="0" smtClean="0">
                <a:solidFill>
                  <a:srgbClr val="0070C0"/>
                </a:solidFill>
                <a:latin typeface="Calibri"/>
              </a:rPr>
              <a:t>Conmemoración de los 25 </a:t>
            </a:r>
            <a:r>
              <a:rPr lang="es-ES" sz="2400" b="1" dirty="0">
                <a:solidFill>
                  <a:srgbClr val="0070C0"/>
                </a:solidFill>
                <a:latin typeface="Calibri"/>
              </a:rPr>
              <a:t>años </a:t>
            </a:r>
            <a:r>
              <a:rPr lang="es-ES" sz="2400" b="1" dirty="0" smtClean="0">
                <a:solidFill>
                  <a:srgbClr val="0070C0"/>
                </a:solidFill>
                <a:latin typeface="Calibri"/>
              </a:rPr>
              <a:t>de la </a:t>
            </a:r>
            <a:br>
              <a:rPr lang="es-ES" sz="2400" b="1" dirty="0" smtClean="0">
                <a:solidFill>
                  <a:srgbClr val="0070C0"/>
                </a:solidFill>
                <a:latin typeface="Calibri"/>
              </a:rPr>
            </a:br>
            <a:r>
              <a:rPr lang="es-ES" sz="2400" b="1" dirty="0" smtClean="0">
                <a:solidFill>
                  <a:srgbClr val="0070C0"/>
                </a:solidFill>
                <a:latin typeface="Calibri"/>
              </a:rPr>
              <a:t>Asociación de Universidades del «Grupo Montevideo»</a:t>
            </a:r>
            <a:endParaRPr lang="es-UY" sz="2400" b="1" i="1" dirty="0">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sp>
        <p:nvSpPr>
          <p:cNvPr id="5" name="4 CuadroTexto"/>
          <p:cNvSpPr txBox="1"/>
          <p:nvPr/>
        </p:nvSpPr>
        <p:spPr>
          <a:xfrm>
            <a:off x="755576" y="3765176"/>
            <a:ext cx="7704856" cy="1569660"/>
          </a:xfrm>
          <a:prstGeom prst="rect">
            <a:avLst/>
          </a:prstGeom>
          <a:noFill/>
        </p:spPr>
        <p:txBody>
          <a:bodyPr wrap="square" rtlCol="0">
            <a:spAutoFit/>
          </a:bodyPr>
          <a:lstStyle/>
          <a:p>
            <a:pPr algn="ctr"/>
            <a:endParaRPr lang="es-UY" dirty="0" smtClean="0">
              <a:solidFill>
                <a:srgbClr val="0070C0"/>
              </a:solidFill>
              <a:latin typeface="Verdana" panose="020B0604030504040204" pitchFamily="34" charset="0"/>
              <a:ea typeface="Verdana" panose="020B0604030504040204" pitchFamily="34" charset="0"/>
              <a:cs typeface="Verdana" panose="020B0604030504040204" pitchFamily="34" charset="0"/>
            </a:endParaRPr>
          </a:p>
          <a:p>
            <a:pPr algn="ctr"/>
            <a:endParaRPr lang="es-UY" dirty="0" smtClean="0">
              <a:solidFill>
                <a:srgbClr val="0070C0"/>
              </a:solidFill>
              <a:latin typeface="Verdana" panose="020B0604030504040204" pitchFamily="34" charset="0"/>
              <a:ea typeface="Verdana" panose="020B0604030504040204" pitchFamily="34" charset="0"/>
              <a:cs typeface="Verdana" panose="020B0604030504040204" pitchFamily="34" charset="0"/>
            </a:endParaRPr>
          </a:p>
          <a:p>
            <a:pPr algn="ctr"/>
            <a:r>
              <a:rPr lang="es-UY"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UNIVERSIDADE FEDERAL DE SANTA MARIA</a:t>
            </a:r>
          </a:p>
          <a:p>
            <a:pPr algn="ctr"/>
            <a:endParaRPr lang="es-UY" dirty="0" smtClean="0">
              <a:solidFill>
                <a:srgbClr val="0070C0"/>
              </a:solidFill>
              <a:latin typeface="Verdana" panose="020B0604030504040204" pitchFamily="34" charset="0"/>
              <a:ea typeface="Verdana" panose="020B0604030504040204" pitchFamily="34" charset="0"/>
              <a:cs typeface="Verdana" panose="020B0604030504040204" pitchFamily="34" charset="0"/>
            </a:endParaRPr>
          </a:p>
          <a:p>
            <a:pPr algn="ctr"/>
            <a:r>
              <a:rPr lang="es-UY" sz="1200"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Prof. Álvaro </a:t>
            </a:r>
            <a:r>
              <a:rPr lang="es-UY" sz="1200" b="1" dirty="0" err="1" smtClean="0">
                <a:solidFill>
                  <a:srgbClr val="0070C0"/>
                </a:solidFill>
                <a:latin typeface="Verdana" panose="020B0604030504040204" pitchFamily="34" charset="0"/>
                <a:ea typeface="Verdana" panose="020B0604030504040204" pitchFamily="34" charset="0"/>
                <a:cs typeface="Verdana" panose="020B0604030504040204" pitchFamily="34" charset="0"/>
              </a:rPr>
              <a:t>Maglia</a:t>
            </a:r>
            <a:endParaRPr lang="es-UY" sz="1200" b="1" dirty="0" smtClean="0">
              <a:solidFill>
                <a:srgbClr val="0070C0"/>
              </a:solidFill>
              <a:latin typeface="Verdana" panose="020B0604030504040204" pitchFamily="34" charset="0"/>
              <a:ea typeface="Verdana" panose="020B0604030504040204" pitchFamily="34" charset="0"/>
              <a:cs typeface="Verdana" panose="020B0604030504040204" pitchFamily="34" charset="0"/>
            </a:endParaRPr>
          </a:p>
          <a:p>
            <a:pPr algn="ctr"/>
            <a:r>
              <a:rPr lang="es-UY" sz="1200"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Secretario Ejecutivo de AUGM</a:t>
            </a:r>
            <a:endParaRPr lang="es-UY" sz="1200" b="1" dirty="0">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2 Rectángulo"/>
          <p:cNvSpPr/>
          <p:nvPr/>
        </p:nvSpPr>
        <p:spPr>
          <a:xfrm flipH="1">
            <a:off x="5652120" y="5798876"/>
            <a:ext cx="3227136" cy="307777"/>
          </a:xfrm>
          <a:prstGeom prst="rect">
            <a:avLst/>
          </a:prstGeom>
        </p:spPr>
        <p:txBody>
          <a:bodyPr wrap="square">
            <a:spAutoFit/>
          </a:bodyPr>
          <a:lstStyle/>
          <a:p>
            <a:pPr algn="r"/>
            <a:r>
              <a:rPr lang="es-UY" sz="1400"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Santa </a:t>
            </a:r>
            <a:r>
              <a:rPr lang="es-UY" sz="1400" b="1" dirty="0" err="1" smtClean="0">
                <a:solidFill>
                  <a:srgbClr val="0070C0"/>
                </a:solidFill>
                <a:latin typeface="Verdana" panose="020B0604030504040204" pitchFamily="34" charset="0"/>
                <a:ea typeface="Verdana" panose="020B0604030504040204" pitchFamily="34" charset="0"/>
                <a:cs typeface="Verdana" panose="020B0604030504040204" pitchFamily="34" charset="0"/>
              </a:rPr>
              <a:t>Maria</a:t>
            </a:r>
            <a:r>
              <a:rPr lang="es-UY" sz="1400"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 25/08/2016</a:t>
            </a:r>
            <a:endParaRPr lang="es-ES" sz="1400" b="1" dirty="0">
              <a:solidFill>
                <a:srgbClr val="0070C0"/>
              </a:solidFill>
            </a:endParaRPr>
          </a:p>
        </p:txBody>
      </p:sp>
      <p:pic>
        <p:nvPicPr>
          <p:cNvPr id="1026" name="Picture 2" descr="C:\Users\acer\Desktop\brasa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601911"/>
            <a:ext cx="4877366" cy="1386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2190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2800" b="1" dirty="0">
                <a:latin typeface="Verdana" panose="020B0604030504040204" pitchFamily="34" charset="0"/>
                <a:ea typeface="Verdana" panose="020B0604030504040204" pitchFamily="34" charset="0"/>
                <a:cs typeface="Verdana" panose="020B0604030504040204" pitchFamily="34" charset="0"/>
              </a:rPr>
              <a:t>Plan de Desarrollo Institucional (PDI)</a:t>
            </a:r>
          </a:p>
        </p:txBody>
      </p:sp>
      <p:sp>
        <p:nvSpPr>
          <p:cNvPr id="3" name="2 Marcador de contenido"/>
          <p:cNvSpPr>
            <a:spLocks noGrp="1"/>
          </p:cNvSpPr>
          <p:nvPr>
            <p:ph sz="quarter" idx="1"/>
          </p:nvPr>
        </p:nvSpPr>
        <p:spPr>
          <a:xfrm>
            <a:off x="301752" y="1772816"/>
            <a:ext cx="8503920" cy="4326232"/>
          </a:xfrm>
        </p:spPr>
        <p:txBody>
          <a:bodyPr/>
          <a:lstStyle/>
          <a:p>
            <a:r>
              <a:rPr lang="es-ES" dirty="0" smtClean="0"/>
              <a:t>El Consejo de Rectores de AUGM resolvió iniciar la construcción de un: </a:t>
            </a:r>
          </a:p>
          <a:p>
            <a:pPr marL="0" indent="0">
              <a:buNone/>
            </a:pPr>
            <a:r>
              <a:rPr lang="es-ES" dirty="0" smtClean="0"/>
              <a:t> </a:t>
            </a:r>
          </a:p>
          <a:p>
            <a:pPr marL="0" indent="0">
              <a:buNone/>
            </a:pPr>
            <a:r>
              <a:rPr lang="es-ES" sz="3300" dirty="0" smtClean="0">
                <a:solidFill>
                  <a:srgbClr val="6BB1C9">
                    <a:shade val="75000"/>
                  </a:srgbClr>
                </a:solidFill>
                <a:ea typeface="+mj-ea"/>
                <a:cs typeface="+mj-cs"/>
              </a:rPr>
              <a:t>     Plan </a:t>
            </a:r>
            <a:r>
              <a:rPr lang="es-ES" sz="3300" dirty="0">
                <a:solidFill>
                  <a:srgbClr val="6BB1C9">
                    <a:shade val="75000"/>
                  </a:srgbClr>
                </a:solidFill>
                <a:ea typeface="+mj-ea"/>
                <a:cs typeface="+mj-cs"/>
              </a:rPr>
              <a:t>de Desarrollo Institucional (PDI)</a:t>
            </a:r>
            <a:r>
              <a:rPr lang="es-ES" dirty="0" smtClean="0"/>
              <a:t> </a:t>
            </a:r>
          </a:p>
          <a:p>
            <a:pPr marL="0" indent="0">
              <a:buNone/>
            </a:pPr>
            <a:endParaRPr lang="es-ES" dirty="0"/>
          </a:p>
          <a:p>
            <a:pPr marL="0" indent="0" algn="just">
              <a:buNone/>
            </a:pPr>
            <a:r>
              <a:rPr lang="es-ES" dirty="0" smtClean="0"/>
              <a:t>                     </a:t>
            </a:r>
            <a:r>
              <a:rPr lang="es-ES" sz="1800" dirty="0" smtClean="0"/>
              <a:t>LVVIII CR – </a:t>
            </a:r>
            <a:r>
              <a:rPr lang="es-ES" sz="1800" dirty="0" err="1" smtClean="0"/>
              <a:t>UNCuyo</a:t>
            </a:r>
            <a:r>
              <a:rPr lang="es-ES" sz="1800" dirty="0" smtClean="0"/>
              <a:t> – Noviembre de 2015</a:t>
            </a:r>
            <a:endParaRPr lang="es-ES" sz="1800" dirty="0"/>
          </a:p>
        </p:txBody>
      </p:sp>
    </p:spTree>
    <p:extLst>
      <p:ext uri="{BB962C8B-B14F-4D97-AF65-F5344CB8AC3E}">
        <p14:creationId xmlns:p14="http://schemas.microsoft.com/office/powerpoint/2010/main" val="1685926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normAutofit/>
          </a:bodyPr>
          <a:lstStyle/>
          <a:p>
            <a:pPr algn="just"/>
            <a:r>
              <a:rPr lang="es-ES" sz="3200" b="1" dirty="0" smtClean="0">
                <a:latin typeface="Verdana" panose="020B0604030504040204" pitchFamily="34" charset="0"/>
                <a:ea typeface="Verdana" panose="020B0604030504040204" pitchFamily="34" charset="0"/>
                <a:cs typeface="Verdana" panose="020B0604030504040204" pitchFamily="34" charset="0"/>
              </a:rPr>
              <a:t>         ÓRGANOS </a:t>
            </a:r>
            <a:r>
              <a:rPr lang="es-ES" sz="3200" b="1" dirty="0">
                <a:latin typeface="Verdana" panose="020B0604030504040204" pitchFamily="34" charset="0"/>
                <a:ea typeface="Verdana" panose="020B0604030504040204" pitchFamily="34" charset="0"/>
                <a:cs typeface="Verdana" panose="020B0604030504040204" pitchFamily="34" charset="0"/>
              </a:rPr>
              <a:t>de </a:t>
            </a:r>
            <a:r>
              <a:rPr lang="es-ES" sz="3200" b="1" dirty="0" smtClean="0">
                <a:latin typeface="Verdana" panose="020B0604030504040204" pitchFamily="34" charset="0"/>
                <a:ea typeface="Verdana" panose="020B0604030504040204" pitchFamily="34" charset="0"/>
                <a:cs typeface="Verdana" panose="020B0604030504040204" pitchFamily="34" charset="0"/>
              </a:rPr>
              <a:t>la AUGM  </a:t>
            </a:r>
            <a:endParaRPr lang="es-E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5 Marcador de contenido"/>
          <p:cNvSpPr>
            <a:spLocks noGrp="1"/>
          </p:cNvSpPr>
          <p:nvPr>
            <p:ph sz="quarter" idx="1"/>
          </p:nvPr>
        </p:nvSpPr>
        <p:spPr/>
        <p:txBody>
          <a:bodyPr>
            <a:normAutofit fontScale="92500" lnSpcReduction="10000"/>
          </a:bodyPr>
          <a:lstStyle/>
          <a:p>
            <a:r>
              <a:rPr lang="es-ES" dirty="0" smtClean="0"/>
              <a:t>Consejo de Rectores, </a:t>
            </a:r>
            <a:r>
              <a:rPr lang="es-ES" dirty="0" smtClean="0">
                <a:solidFill>
                  <a:srgbClr val="00B050"/>
                </a:solidFill>
              </a:rPr>
              <a:t>jerarca institucional</a:t>
            </a:r>
            <a:r>
              <a:rPr lang="es-ES" dirty="0" smtClean="0"/>
              <a:t>.</a:t>
            </a:r>
          </a:p>
          <a:p>
            <a:pPr lvl="1"/>
            <a:r>
              <a:rPr lang="es-ES" dirty="0" smtClean="0"/>
              <a:t>Integrado por todos los rectores de las Universidades Miembro</a:t>
            </a:r>
          </a:p>
          <a:p>
            <a:endParaRPr lang="es-ES" dirty="0" smtClean="0"/>
          </a:p>
          <a:p>
            <a:r>
              <a:rPr lang="es-ES" dirty="0" smtClean="0"/>
              <a:t>Grupo de Delegados Asesores, </a:t>
            </a:r>
            <a:r>
              <a:rPr lang="es-ES" dirty="0" smtClean="0">
                <a:solidFill>
                  <a:srgbClr val="00B050"/>
                </a:solidFill>
              </a:rPr>
              <a:t>asesor </a:t>
            </a:r>
          </a:p>
          <a:p>
            <a:pPr lvl="1"/>
            <a:r>
              <a:rPr lang="es-ES" dirty="0"/>
              <a:t>Designado por todos los rectores de las Universidades Miembro</a:t>
            </a:r>
          </a:p>
          <a:p>
            <a:pPr lvl="1"/>
            <a:endParaRPr lang="es-ES" dirty="0" smtClean="0"/>
          </a:p>
          <a:p>
            <a:r>
              <a:rPr lang="es-ES" dirty="0" smtClean="0"/>
              <a:t>Presidencia y Vicepresidencia, </a:t>
            </a:r>
            <a:r>
              <a:rPr lang="es-ES" dirty="0" smtClean="0">
                <a:solidFill>
                  <a:srgbClr val="00B050"/>
                </a:solidFill>
              </a:rPr>
              <a:t>representación</a:t>
            </a:r>
          </a:p>
          <a:p>
            <a:pPr lvl="1"/>
            <a:r>
              <a:rPr lang="es-ES" dirty="0" smtClean="0">
                <a:solidFill>
                  <a:schemeClr val="tx1"/>
                </a:solidFill>
              </a:rPr>
              <a:t>USACH (Chile) – USFX (Bolivia)</a:t>
            </a:r>
          </a:p>
          <a:p>
            <a:endParaRPr lang="es-ES" dirty="0"/>
          </a:p>
          <a:p>
            <a:r>
              <a:rPr lang="es-ES" dirty="0" smtClean="0"/>
              <a:t>Secretaría Ejecutiva, </a:t>
            </a:r>
            <a:r>
              <a:rPr lang="es-ES" dirty="0" smtClean="0">
                <a:solidFill>
                  <a:srgbClr val="00B050"/>
                </a:solidFill>
              </a:rPr>
              <a:t>ejecutor y articulador</a:t>
            </a:r>
          </a:p>
          <a:p>
            <a:pPr lvl="1"/>
            <a:r>
              <a:rPr lang="es-ES" dirty="0" smtClean="0"/>
              <a:t>Secretario/a Ejecutivo/a designado por el Consejo de Rectores</a:t>
            </a:r>
          </a:p>
          <a:p>
            <a:pPr lvl="1"/>
            <a:r>
              <a:rPr lang="es-ES" dirty="0" smtClean="0"/>
              <a:t>Oficina Técnica</a:t>
            </a:r>
          </a:p>
          <a:p>
            <a:endParaRPr lang="es-ES" dirty="0"/>
          </a:p>
        </p:txBody>
      </p:sp>
    </p:spTree>
    <p:extLst>
      <p:ext uri="{BB962C8B-B14F-4D97-AF65-F5344CB8AC3E}">
        <p14:creationId xmlns:p14="http://schemas.microsoft.com/office/powerpoint/2010/main" val="13144844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dirty="0">
                <a:latin typeface="Verdana" panose="020B0604030504040204" pitchFamily="34" charset="0"/>
                <a:ea typeface="Verdana" panose="020B0604030504040204" pitchFamily="34" charset="0"/>
                <a:cs typeface="Verdana" panose="020B0604030504040204" pitchFamily="34" charset="0"/>
              </a:rPr>
              <a:t>Comisiones Permanentes</a:t>
            </a:r>
          </a:p>
        </p:txBody>
      </p:sp>
      <p:sp>
        <p:nvSpPr>
          <p:cNvPr id="3" name="2 Marcador de contenido"/>
          <p:cNvSpPr>
            <a:spLocks noGrp="1"/>
          </p:cNvSpPr>
          <p:nvPr>
            <p:ph sz="quarter" idx="1"/>
          </p:nvPr>
        </p:nvSpPr>
        <p:spPr/>
        <p:txBody>
          <a:bodyPr/>
          <a:lstStyle/>
          <a:p>
            <a:r>
              <a:rPr lang="es-ES" dirty="0" smtClean="0"/>
              <a:t>Posgrado</a:t>
            </a:r>
          </a:p>
          <a:p>
            <a:pPr marL="0" indent="0">
              <a:buNone/>
            </a:pPr>
            <a:endParaRPr lang="es-ES" dirty="0" smtClean="0"/>
          </a:p>
          <a:p>
            <a:r>
              <a:rPr lang="es-ES" dirty="0" smtClean="0"/>
              <a:t>Ciencia, Tecnología e Innovación</a:t>
            </a:r>
          </a:p>
          <a:p>
            <a:endParaRPr lang="es-ES" dirty="0" smtClean="0"/>
          </a:p>
          <a:p>
            <a:r>
              <a:rPr lang="es-ES" dirty="0" smtClean="0"/>
              <a:t>Extensión universitaria</a:t>
            </a:r>
          </a:p>
          <a:p>
            <a:endParaRPr lang="es-ES" dirty="0" smtClean="0"/>
          </a:p>
          <a:p>
            <a:r>
              <a:rPr lang="es-ES" dirty="0" smtClean="0"/>
              <a:t>Producción artística y cultural</a:t>
            </a:r>
          </a:p>
          <a:p>
            <a:endParaRPr lang="es-ES" dirty="0" smtClean="0"/>
          </a:p>
          <a:p>
            <a:r>
              <a:rPr lang="es-ES" dirty="0" smtClean="0"/>
              <a:t>Medios y Comunicación</a:t>
            </a:r>
          </a:p>
          <a:p>
            <a:endParaRPr lang="es-ES" dirty="0"/>
          </a:p>
        </p:txBody>
      </p:sp>
    </p:spTree>
    <p:extLst>
      <p:ext uri="{BB962C8B-B14F-4D97-AF65-F5344CB8AC3E}">
        <p14:creationId xmlns:p14="http://schemas.microsoft.com/office/powerpoint/2010/main" val="4701472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a:spLocks noGrp="1"/>
          </p:cNvSpPr>
          <p:nvPr>
            <p:ph sz="quarter" idx="1"/>
          </p:nvPr>
        </p:nvSpPr>
        <p:spPr/>
        <p:txBody>
          <a:bodyPr>
            <a:normAutofit/>
          </a:bodyPr>
          <a:lstStyle/>
          <a:p>
            <a:pPr lvl="2">
              <a:lnSpc>
                <a:spcPct val="150000"/>
              </a:lnSpc>
              <a:buClr>
                <a:srgbClr val="9CB084">
                  <a:lumMod val="75000"/>
                </a:srgbClr>
              </a:buClr>
            </a:pPr>
            <a:endParaRPr lang="es-UY" sz="2200" dirty="0" smtClean="0">
              <a:solidFill>
                <a:prstClr val="black">
                  <a:lumMod val="95000"/>
                  <a:lumOff val="5000"/>
                </a:prstClr>
              </a:solidFill>
              <a:latin typeface="Arial" panose="020B0604020202020204" pitchFamily="34" charset="0"/>
              <a:cs typeface="Arial" panose="020B0604020202020204" pitchFamily="34" charset="0"/>
            </a:endParaRPr>
          </a:p>
          <a:p>
            <a:pPr lvl="2">
              <a:lnSpc>
                <a:spcPct val="150000"/>
              </a:lnSpc>
              <a:buClr>
                <a:srgbClr val="9CB084">
                  <a:lumMod val="75000"/>
                </a:srgbClr>
              </a:buClr>
            </a:pPr>
            <a:r>
              <a:rPr lang="es-UY" sz="2200" dirty="0" smtClean="0">
                <a:solidFill>
                  <a:prstClr val="black">
                    <a:lumMod val="95000"/>
                    <a:lumOff val="5000"/>
                  </a:prstClr>
                </a:solidFill>
                <a:latin typeface="Arial" panose="020B0604020202020204" pitchFamily="34" charset="0"/>
                <a:cs typeface="Arial" panose="020B0604020202020204" pitchFamily="34" charset="0"/>
              </a:rPr>
              <a:t>Núcleos </a:t>
            </a:r>
            <a:r>
              <a:rPr lang="es-UY" sz="2200" dirty="0">
                <a:solidFill>
                  <a:prstClr val="black">
                    <a:lumMod val="95000"/>
                    <a:lumOff val="5000"/>
                  </a:prstClr>
                </a:solidFill>
                <a:latin typeface="Arial" panose="020B0604020202020204" pitchFamily="34" charset="0"/>
                <a:cs typeface="Arial" panose="020B0604020202020204" pitchFamily="34" charset="0"/>
              </a:rPr>
              <a:t>Disciplinarios y Comités Académicos</a:t>
            </a:r>
          </a:p>
          <a:p>
            <a:pPr lvl="2">
              <a:lnSpc>
                <a:spcPct val="150000"/>
              </a:lnSpc>
              <a:buClr>
                <a:srgbClr val="9CB084">
                  <a:lumMod val="75000"/>
                </a:srgbClr>
              </a:buClr>
            </a:pPr>
            <a:r>
              <a:rPr lang="es-UY" sz="2200" dirty="0">
                <a:solidFill>
                  <a:prstClr val="black">
                    <a:lumMod val="95000"/>
                    <a:lumOff val="5000"/>
                  </a:prstClr>
                </a:solidFill>
                <a:latin typeface="Arial" panose="020B0604020202020204" pitchFamily="34" charset="0"/>
                <a:cs typeface="Arial" panose="020B0604020202020204" pitchFamily="34" charset="0"/>
              </a:rPr>
              <a:t>Movilidad académica  y </a:t>
            </a:r>
            <a:r>
              <a:rPr lang="es-UY" sz="2200" dirty="0" smtClean="0">
                <a:solidFill>
                  <a:prstClr val="black">
                    <a:lumMod val="95000"/>
                    <a:lumOff val="5000"/>
                  </a:prstClr>
                </a:solidFill>
                <a:latin typeface="Arial" panose="020B0604020202020204" pitchFamily="34" charset="0"/>
                <a:cs typeface="Arial" panose="020B0604020202020204" pitchFamily="34" charset="0"/>
              </a:rPr>
              <a:t>de gestores</a:t>
            </a:r>
            <a:endParaRPr lang="es-UY" sz="2200" dirty="0">
              <a:solidFill>
                <a:prstClr val="black">
                  <a:lumMod val="95000"/>
                  <a:lumOff val="5000"/>
                </a:prstClr>
              </a:solidFill>
              <a:latin typeface="Arial" panose="020B0604020202020204" pitchFamily="34" charset="0"/>
              <a:cs typeface="Arial" panose="020B0604020202020204" pitchFamily="34" charset="0"/>
            </a:endParaRPr>
          </a:p>
          <a:p>
            <a:pPr lvl="2">
              <a:lnSpc>
                <a:spcPct val="150000"/>
              </a:lnSpc>
              <a:buClr>
                <a:srgbClr val="9CB084">
                  <a:lumMod val="75000"/>
                </a:srgbClr>
              </a:buClr>
            </a:pPr>
            <a:r>
              <a:rPr lang="es-UY" sz="2200" dirty="0">
                <a:solidFill>
                  <a:prstClr val="black">
                    <a:lumMod val="95000"/>
                    <a:lumOff val="5000"/>
                  </a:prstClr>
                </a:solidFill>
                <a:latin typeface="Arial" panose="020B0604020202020204" pitchFamily="34" charset="0"/>
                <a:cs typeface="Arial" panose="020B0604020202020204" pitchFamily="34" charset="0"/>
              </a:rPr>
              <a:t>Escuelas de Verano</a:t>
            </a:r>
          </a:p>
          <a:p>
            <a:pPr lvl="2">
              <a:lnSpc>
                <a:spcPct val="150000"/>
              </a:lnSpc>
              <a:buClr>
                <a:srgbClr val="9CB084">
                  <a:lumMod val="75000"/>
                </a:srgbClr>
              </a:buClr>
            </a:pPr>
            <a:r>
              <a:rPr lang="es-UY" sz="2200" dirty="0">
                <a:solidFill>
                  <a:prstClr val="black">
                    <a:lumMod val="95000"/>
                    <a:lumOff val="5000"/>
                  </a:prstClr>
                </a:solidFill>
                <a:latin typeface="Arial" panose="020B0604020202020204" pitchFamily="34" charset="0"/>
                <a:cs typeface="Arial" panose="020B0604020202020204" pitchFamily="34" charset="0"/>
              </a:rPr>
              <a:t>Jornadas Jóvenes Investigadores</a:t>
            </a:r>
          </a:p>
          <a:p>
            <a:pPr lvl="2">
              <a:lnSpc>
                <a:spcPct val="150000"/>
              </a:lnSpc>
              <a:buClr>
                <a:srgbClr val="9CB084">
                  <a:lumMod val="75000"/>
                </a:srgbClr>
              </a:buClr>
            </a:pPr>
            <a:r>
              <a:rPr lang="es-UY" sz="2200" dirty="0">
                <a:solidFill>
                  <a:prstClr val="black">
                    <a:lumMod val="95000"/>
                    <a:lumOff val="5000"/>
                  </a:prstClr>
                </a:solidFill>
                <a:latin typeface="Arial" panose="020B0604020202020204" pitchFamily="34" charset="0"/>
                <a:cs typeface="Arial" panose="020B0604020202020204" pitchFamily="34" charset="0"/>
              </a:rPr>
              <a:t>Seminario Internacional Universidad Sociedad Estado</a:t>
            </a:r>
          </a:p>
          <a:p>
            <a:pPr lvl="2">
              <a:lnSpc>
                <a:spcPct val="150000"/>
              </a:lnSpc>
              <a:buClr>
                <a:srgbClr val="9CB084">
                  <a:lumMod val="75000"/>
                </a:srgbClr>
              </a:buClr>
            </a:pPr>
            <a:r>
              <a:rPr lang="es-UY" sz="2200" dirty="0">
                <a:solidFill>
                  <a:prstClr val="black">
                    <a:lumMod val="95000"/>
                    <a:lumOff val="5000"/>
                  </a:prstClr>
                </a:solidFill>
                <a:latin typeface="Arial" panose="020B0604020202020204" pitchFamily="34" charset="0"/>
                <a:cs typeface="Arial" panose="020B0604020202020204" pitchFamily="34" charset="0"/>
              </a:rPr>
              <a:t>Red de Ciudades y Universidades</a:t>
            </a:r>
          </a:p>
        </p:txBody>
      </p:sp>
      <p:sp>
        <p:nvSpPr>
          <p:cNvPr id="5" name="1 Título"/>
          <p:cNvSpPr>
            <a:spLocks noGrp="1"/>
          </p:cNvSpPr>
          <p:nvPr>
            <p:ph type="title"/>
          </p:nvPr>
        </p:nvSpPr>
        <p:spPr>
          <a:xfrm>
            <a:off x="899592" y="228600"/>
            <a:ext cx="7272808" cy="758952"/>
          </a:xfrm>
        </p:spPr>
        <p:txBody>
          <a:bodyPr>
            <a:normAutofit/>
          </a:bodyPr>
          <a:lstStyle/>
          <a:p>
            <a:r>
              <a:rPr lang="es-UY" sz="3200" b="1" dirty="0" smtClean="0">
                <a:latin typeface="Verdana" panose="020B0604030504040204" pitchFamily="34" charset="0"/>
                <a:ea typeface="Verdana" panose="020B0604030504040204" pitchFamily="34" charset="0"/>
                <a:cs typeface="Verdana" panose="020B0604030504040204" pitchFamily="34" charset="0"/>
              </a:rPr>
              <a:t>PROGRAMAS DE AUGM</a:t>
            </a:r>
            <a:endParaRPr lang="es-UY" sz="32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418093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b="1" dirty="0">
                <a:latin typeface="Verdana" pitchFamily="34" charset="0"/>
                <a:ea typeface="Verdana" pitchFamily="34" charset="0"/>
                <a:cs typeface="Verdana" pitchFamily="34" charset="0"/>
              </a:rPr>
              <a:t>FINANCIAMIENTO</a:t>
            </a:r>
          </a:p>
        </p:txBody>
      </p:sp>
      <p:sp>
        <p:nvSpPr>
          <p:cNvPr id="3" name="2 Marcador de contenido"/>
          <p:cNvSpPr>
            <a:spLocks noGrp="1"/>
          </p:cNvSpPr>
          <p:nvPr>
            <p:ph sz="quarter" idx="1"/>
          </p:nvPr>
        </p:nvSpPr>
        <p:spPr>
          <a:xfrm>
            <a:off x="301752" y="1628800"/>
            <a:ext cx="8503920" cy="4470248"/>
          </a:xfrm>
        </p:spPr>
        <p:txBody>
          <a:bodyPr/>
          <a:lstStyle/>
          <a:p>
            <a:r>
              <a:rPr lang="es-ES" dirty="0" smtClean="0"/>
              <a:t>En un estimado </a:t>
            </a:r>
            <a:r>
              <a:rPr lang="es-ES" dirty="0" smtClean="0">
                <a:solidFill>
                  <a:srgbClr val="00B050"/>
                </a:solidFill>
              </a:rPr>
              <a:t>ANUAL de U$S 5.000.000</a:t>
            </a:r>
            <a:r>
              <a:rPr lang="es-ES" dirty="0" smtClean="0"/>
              <a:t>.</a:t>
            </a:r>
          </a:p>
          <a:p>
            <a:endParaRPr lang="es-ES" dirty="0"/>
          </a:p>
          <a:p>
            <a:r>
              <a:rPr lang="es-ES" b="1" dirty="0" smtClean="0">
                <a:solidFill>
                  <a:srgbClr val="00B050"/>
                </a:solidFill>
              </a:rPr>
              <a:t>UNIVERSIDADES MIEMBRO</a:t>
            </a:r>
          </a:p>
          <a:p>
            <a:endParaRPr lang="es-ES" dirty="0"/>
          </a:p>
          <a:p>
            <a:r>
              <a:rPr lang="es-ES" dirty="0" smtClean="0"/>
              <a:t>CONTRIBUCIONES</a:t>
            </a:r>
          </a:p>
          <a:p>
            <a:endParaRPr lang="es-ES" dirty="0"/>
          </a:p>
          <a:p>
            <a:r>
              <a:rPr lang="es-ES" dirty="0" smtClean="0"/>
              <a:t>ESTRATEGIAS </a:t>
            </a:r>
          </a:p>
          <a:p>
            <a:endParaRPr lang="es-ES" dirty="0"/>
          </a:p>
          <a:p>
            <a:endParaRPr lang="es-ES" dirty="0" smtClean="0"/>
          </a:p>
          <a:p>
            <a:endParaRPr lang="es-ES" dirty="0"/>
          </a:p>
          <a:p>
            <a:endParaRPr lang="es-ES" dirty="0"/>
          </a:p>
        </p:txBody>
      </p:sp>
    </p:spTree>
    <p:extLst>
      <p:ext uri="{BB962C8B-B14F-4D97-AF65-F5344CB8AC3E}">
        <p14:creationId xmlns:p14="http://schemas.microsoft.com/office/powerpoint/2010/main" val="1825402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
          </p:nvPr>
        </p:nvSpPr>
        <p:spPr/>
        <p:txBody>
          <a:bodyPr/>
          <a:lstStyle/>
          <a:p>
            <a:pPr marL="0" indent="0" algn="ctr">
              <a:buNone/>
            </a:pPr>
            <a:endParaRPr lang="es-ES" sz="3300" b="1" dirty="0" smtClean="0">
              <a:solidFill>
                <a:srgbClr val="6BB1C9">
                  <a:shade val="75000"/>
                </a:srgbClr>
              </a:solidFill>
              <a:latin typeface="Verdana" pitchFamily="34" charset="0"/>
              <a:ea typeface="Verdana" pitchFamily="34" charset="0"/>
              <a:cs typeface="Verdana" pitchFamily="34" charset="0"/>
            </a:endParaRPr>
          </a:p>
          <a:p>
            <a:pPr marL="0" indent="0" algn="ctr">
              <a:buNone/>
            </a:pPr>
            <a:r>
              <a:rPr lang="es-ES" sz="3300" b="1" dirty="0" smtClean="0">
                <a:solidFill>
                  <a:srgbClr val="6BB1C9">
                    <a:shade val="75000"/>
                  </a:srgbClr>
                </a:solidFill>
                <a:latin typeface="Verdana" pitchFamily="34" charset="0"/>
                <a:ea typeface="Verdana" pitchFamily="34" charset="0"/>
                <a:cs typeface="Verdana" pitchFamily="34" charset="0"/>
              </a:rPr>
              <a:t>PROGRAMAS </a:t>
            </a:r>
          </a:p>
          <a:p>
            <a:pPr marL="0" indent="0" algn="ctr">
              <a:buNone/>
            </a:pPr>
            <a:r>
              <a:rPr lang="es-ES" sz="3300" b="1" dirty="0" smtClean="0">
                <a:solidFill>
                  <a:srgbClr val="6BB1C9">
                    <a:shade val="75000"/>
                  </a:srgbClr>
                </a:solidFill>
                <a:latin typeface="Verdana" pitchFamily="34" charset="0"/>
                <a:ea typeface="Verdana" pitchFamily="34" charset="0"/>
                <a:cs typeface="Verdana" pitchFamily="34" charset="0"/>
              </a:rPr>
              <a:t>DE </a:t>
            </a:r>
          </a:p>
          <a:p>
            <a:pPr marL="0" indent="0" algn="just">
              <a:buNone/>
            </a:pPr>
            <a:r>
              <a:rPr lang="es-ES" sz="3300" b="1" dirty="0">
                <a:solidFill>
                  <a:srgbClr val="6BB1C9">
                    <a:shade val="75000"/>
                  </a:srgbClr>
                </a:solidFill>
                <a:latin typeface="Verdana" pitchFamily="34" charset="0"/>
                <a:ea typeface="Verdana" pitchFamily="34" charset="0"/>
                <a:cs typeface="Verdana" pitchFamily="34" charset="0"/>
              </a:rPr>
              <a:t>	</a:t>
            </a:r>
            <a:r>
              <a:rPr lang="es-ES" sz="3300" b="1" dirty="0" smtClean="0">
                <a:solidFill>
                  <a:srgbClr val="6BB1C9">
                    <a:shade val="75000"/>
                  </a:srgbClr>
                </a:solidFill>
                <a:latin typeface="Verdana" pitchFamily="34" charset="0"/>
                <a:ea typeface="Verdana" pitchFamily="34" charset="0"/>
                <a:cs typeface="Verdana" pitchFamily="34" charset="0"/>
              </a:rPr>
              <a:t>             MOVILIDAD</a:t>
            </a:r>
            <a:endParaRPr lang="es-ES" dirty="0"/>
          </a:p>
        </p:txBody>
      </p:sp>
    </p:spTree>
    <p:extLst>
      <p:ext uri="{BB962C8B-B14F-4D97-AF65-F5344CB8AC3E}">
        <p14:creationId xmlns:p14="http://schemas.microsoft.com/office/powerpoint/2010/main" val="1081451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l"/>
            <a:r>
              <a:rPr lang="es-ES" sz="3200" b="1" dirty="0">
                <a:solidFill>
                  <a:srgbClr val="6BB1C9">
                    <a:shade val="75000"/>
                  </a:srgbClr>
                </a:solidFill>
                <a:latin typeface="Verdana" panose="020B0604030504040204" pitchFamily="34" charset="0"/>
                <a:ea typeface="Verdana" panose="020B0604030504040204" pitchFamily="34" charset="0"/>
                <a:cs typeface="Verdana" panose="020B0604030504040204" pitchFamily="34" charset="0"/>
              </a:rPr>
              <a:t>ESCALA Docente</a:t>
            </a:r>
            <a:endParaRPr lang="es-ES" dirty="0"/>
          </a:p>
        </p:txBody>
      </p:sp>
      <p:sp>
        <p:nvSpPr>
          <p:cNvPr id="4" name="3 Marcador de contenido"/>
          <p:cNvSpPr>
            <a:spLocks noGrp="1"/>
          </p:cNvSpPr>
          <p:nvPr>
            <p:ph sz="half" idx="1"/>
          </p:nvPr>
        </p:nvSpPr>
        <p:spPr/>
        <p:txBody>
          <a:bodyPr/>
          <a:lstStyle/>
          <a:p>
            <a:endParaRPr lang="es-ES" dirty="0" smtClean="0"/>
          </a:p>
          <a:p>
            <a:r>
              <a:rPr lang="es-ES" dirty="0" smtClean="0"/>
              <a:t>Duración 5 a 15 días </a:t>
            </a:r>
          </a:p>
          <a:p>
            <a:r>
              <a:rPr lang="es-ES" dirty="0" smtClean="0"/>
              <a:t>Plan de trabajo</a:t>
            </a:r>
          </a:p>
          <a:p>
            <a:r>
              <a:rPr lang="es-ES" dirty="0" smtClean="0"/>
              <a:t>Confianza</a:t>
            </a:r>
          </a:p>
          <a:p>
            <a:r>
              <a:rPr lang="es-ES" dirty="0" smtClean="0"/>
              <a:t>Plazas</a:t>
            </a:r>
          </a:p>
          <a:p>
            <a:r>
              <a:rPr lang="es-ES" dirty="0" smtClean="0"/>
              <a:t>Reglamento</a:t>
            </a:r>
            <a:endParaRPr lang="es-ES" dirty="0"/>
          </a:p>
        </p:txBody>
      </p:sp>
      <p:pic>
        <p:nvPicPr>
          <p:cNvPr id="819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2163958"/>
            <a:ext cx="4307407" cy="3065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2453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228600"/>
            <a:ext cx="8856984" cy="758952"/>
          </a:xfrm>
        </p:spPr>
        <p:txBody>
          <a:bodyPr>
            <a:normAutofit fontScale="90000"/>
          </a:bodyPr>
          <a:lstStyle/>
          <a:p>
            <a:r>
              <a:rPr lang="es-ES" b="1" dirty="0" smtClean="0"/>
              <a:t>Cuadro:</a:t>
            </a:r>
            <a:r>
              <a:rPr lang="es-ES" dirty="0" smtClean="0"/>
              <a:t> Número de plazas ofertadas 2005 -2015</a:t>
            </a:r>
            <a:endParaRPr lang="es-ES" dirty="0"/>
          </a:p>
        </p:txBody>
      </p:sp>
      <p:sp>
        <p:nvSpPr>
          <p:cNvPr id="3" name="2 Marcador de contenido"/>
          <p:cNvSpPr>
            <a:spLocks noGrp="1"/>
          </p:cNvSpPr>
          <p:nvPr>
            <p:ph sz="quarter" idx="1"/>
          </p:nvPr>
        </p:nvSpPr>
        <p:spPr/>
        <p:txBody>
          <a:bodyPr/>
          <a:lstStyle/>
          <a:p>
            <a:pPr marL="0" indent="0">
              <a:buNone/>
            </a:pPr>
            <a:endParaRPr lang="es-E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7412" t="48353" r="12353" b="23412"/>
          <a:stretch/>
        </p:blipFill>
        <p:spPr bwMode="auto">
          <a:xfrm>
            <a:off x="356483" y="1844824"/>
            <a:ext cx="8496944"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06528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UY" sz="3200" b="1" dirty="0">
                <a:solidFill>
                  <a:srgbClr val="6BB1C9">
                    <a:lumMod val="75000"/>
                  </a:srgbClr>
                </a:solidFill>
                <a:latin typeface="Verdana" panose="020B0604030504040204" pitchFamily="34" charset="0"/>
                <a:ea typeface="Verdana" panose="020B0604030504040204" pitchFamily="34" charset="0"/>
                <a:cs typeface="Verdana" panose="020B0604030504040204" pitchFamily="34" charset="0"/>
              </a:rPr>
              <a:t>ESCALA Estudiantes de grado</a:t>
            </a:r>
            <a:endParaRPr lang="es-ES" dirty="0"/>
          </a:p>
        </p:txBody>
      </p:sp>
      <p:sp>
        <p:nvSpPr>
          <p:cNvPr id="5" name="4 Marcador de contenido"/>
          <p:cNvSpPr>
            <a:spLocks noGrp="1"/>
          </p:cNvSpPr>
          <p:nvPr>
            <p:ph sz="half" idx="1"/>
          </p:nvPr>
        </p:nvSpPr>
        <p:spPr>
          <a:xfrm>
            <a:off x="301752" y="1371600"/>
            <a:ext cx="4270248" cy="4681728"/>
          </a:xfrm>
        </p:spPr>
        <p:txBody>
          <a:bodyPr>
            <a:normAutofit/>
          </a:bodyPr>
          <a:lstStyle/>
          <a:p>
            <a:endParaRPr lang="es-ES" dirty="0" smtClean="0"/>
          </a:p>
          <a:p>
            <a:pPr algn="just"/>
            <a:r>
              <a:rPr lang="es-ES" dirty="0" smtClean="0"/>
              <a:t>L</a:t>
            </a:r>
            <a:r>
              <a:rPr lang="es-ES" sz="1800" dirty="0" smtClean="0">
                <a:latin typeface="Frutiger LT Std 45 Light" pitchFamily="34" charset="0"/>
                <a:ea typeface="Verdana" pitchFamily="34" charset="0"/>
                <a:cs typeface="Verdana" pitchFamily="34" charset="0"/>
              </a:rPr>
              <a:t>os </a:t>
            </a:r>
            <a:r>
              <a:rPr lang="es-ES" sz="1800" dirty="0">
                <a:latin typeface="Frutiger LT Std 45 Light" pitchFamily="34" charset="0"/>
                <a:ea typeface="Verdana" pitchFamily="34" charset="0"/>
                <a:cs typeface="Verdana" pitchFamily="34" charset="0"/>
              </a:rPr>
              <a:t>estudiantes cursan durante un semestre lectivo en  otra universidad de un país diferente al de su residencia </a:t>
            </a:r>
          </a:p>
          <a:p>
            <a:endParaRPr lang="es-ES" sz="1800" dirty="0">
              <a:latin typeface="Frutiger LT Std 45 Light" pitchFamily="34" charset="0"/>
              <a:ea typeface="Verdana" pitchFamily="34" charset="0"/>
              <a:cs typeface="Verdana" pitchFamily="34" charset="0"/>
            </a:endParaRPr>
          </a:p>
          <a:p>
            <a:r>
              <a:rPr lang="es-ES" sz="1800" b="1" dirty="0">
                <a:latin typeface="Frutiger LT Std 45 Light" pitchFamily="34" charset="0"/>
                <a:ea typeface="Verdana" pitchFamily="34" charset="0"/>
                <a:cs typeface="Verdana" pitchFamily="34" charset="0"/>
              </a:rPr>
              <a:t>Reconocimiento</a:t>
            </a:r>
          </a:p>
          <a:p>
            <a:endParaRPr lang="es-ES" sz="1800" b="1" dirty="0">
              <a:latin typeface="Frutiger LT Std 45 Light" pitchFamily="34" charset="0"/>
              <a:ea typeface="Verdana" pitchFamily="34" charset="0"/>
              <a:cs typeface="Verdana" pitchFamily="34" charset="0"/>
            </a:endParaRPr>
          </a:p>
          <a:p>
            <a:r>
              <a:rPr lang="es-ES" sz="1800" b="1" dirty="0">
                <a:latin typeface="Frutiger LT Std 45 Light" pitchFamily="34" charset="0"/>
                <a:ea typeface="Verdana" pitchFamily="34" charset="0"/>
                <a:cs typeface="Verdana" pitchFamily="34" charset="0"/>
              </a:rPr>
              <a:t>Reciprocidad</a:t>
            </a:r>
          </a:p>
          <a:p>
            <a:endParaRPr lang="es-ES" sz="1800" b="1" dirty="0">
              <a:latin typeface="Frutiger LT Std 45 Light" pitchFamily="34" charset="0"/>
              <a:ea typeface="Verdana" pitchFamily="34" charset="0"/>
              <a:cs typeface="Verdana" pitchFamily="34" charset="0"/>
            </a:endParaRPr>
          </a:p>
          <a:p>
            <a:r>
              <a:rPr lang="es-ES" sz="1800" b="1" dirty="0">
                <a:latin typeface="Frutiger LT Std 45 Light" pitchFamily="34" charset="0"/>
                <a:ea typeface="Verdana" pitchFamily="34" charset="0"/>
                <a:cs typeface="Verdana" pitchFamily="34" charset="0"/>
              </a:rPr>
              <a:t>Reglamento</a:t>
            </a:r>
          </a:p>
          <a:p>
            <a:endParaRPr lang="es-ES" dirty="0"/>
          </a:p>
        </p:txBody>
      </p:sp>
      <p:pic>
        <p:nvPicPr>
          <p:cNvPr id="717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1678051"/>
            <a:ext cx="4399933" cy="3798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82310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1752" y="260648"/>
            <a:ext cx="8534400" cy="726904"/>
          </a:xfrm>
        </p:spPr>
        <p:txBody>
          <a:bodyPr>
            <a:normAutofit fontScale="90000"/>
          </a:bodyPr>
          <a:lstStyle/>
          <a:p>
            <a:r>
              <a:rPr lang="es-ES" dirty="0" smtClean="0"/>
              <a:t/>
            </a:r>
            <a:br>
              <a:rPr lang="es-ES" dirty="0" smtClean="0"/>
            </a:br>
            <a:r>
              <a:rPr lang="es-ES" sz="2700" dirty="0" smtClean="0"/>
              <a:t>Cuadro: Número de movilidades de estudiantes de grado 2002 - 2015</a:t>
            </a:r>
            <a:endParaRPr lang="es-ES" sz="2700" dirty="0"/>
          </a:p>
        </p:txBody>
      </p:sp>
      <p:pic>
        <p:nvPicPr>
          <p:cNvPr id="614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798282" y="2304284"/>
            <a:ext cx="7510923" cy="3017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01471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4" y="1484784"/>
            <a:ext cx="3189259" cy="4037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95711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UY" sz="3200" b="1" dirty="0">
                <a:solidFill>
                  <a:schemeClr val="accent3">
                    <a:lumMod val="75000"/>
                  </a:schemeClr>
                </a:solidFill>
                <a:latin typeface="Verdana" panose="020B0604030504040204" pitchFamily="34" charset="0"/>
                <a:ea typeface="Verdana" panose="020B0604030504040204" pitchFamily="34" charset="0"/>
                <a:cs typeface="Verdana" panose="020B0604030504040204" pitchFamily="34" charset="0"/>
              </a:rPr>
              <a:t>ESCALA de Estudiantes de Posgrado</a:t>
            </a:r>
            <a:endParaRPr lang="es-UY" sz="3200" dirty="0">
              <a:solidFill>
                <a:schemeClr val="accent3">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2" descr="C:\Users\AUGM\Desktop\negra\Posgrado\CONVOCATORIA 2013\IMAGEN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725933"/>
            <a:ext cx="3612323" cy="2207123"/>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539552" y="2023680"/>
            <a:ext cx="4146090" cy="1477328"/>
          </a:xfrm>
          <a:prstGeom prst="rect">
            <a:avLst/>
          </a:prstGeom>
        </p:spPr>
        <p:txBody>
          <a:bodyPr wrap="square">
            <a:spAutoFit/>
          </a:bodyPr>
          <a:lstStyle/>
          <a:p>
            <a:pPr algn="just"/>
            <a:r>
              <a:rPr lang="es-ES" dirty="0">
                <a:latin typeface="Frutiger LT Std 45 Light" pitchFamily="34" charset="0"/>
              </a:rPr>
              <a:t>El programa se ejecuta por convocatorias regulares realizadas en cada año calendario, con pleno reconocimiento de la actividad académica realizada.</a:t>
            </a:r>
          </a:p>
        </p:txBody>
      </p:sp>
      <p:graphicFrame>
        <p:nvGraphicFramePr>
          <p:cNvPr id="6" name="8 Marcador de contenido"/>
          <p:cNvGraphicFramePr>
            <a:graphicFrameLocks noGrp="1"/>
          </p:cNvGraphicFramePr>
          <p:nvPr>
            <p:ph idx="1"/>
            <p:extLst>
              <p:ext uri="{D42A27DB-BD31-4B8C-83A1-F6EECF244321}">
                <p14:modId xmlns:p14="http://schemas.microsoft.com/office/powerpoint/2010/main" val="2296784101"/>
              </p:ext>
            </p:extLst>
          </p:nvPr>
        </p:nvGraphicFramePr>
        <p:xfrm>
          <a:off x="1475656" y="4077072"/>
          <a:ext cx="5334553" cy="23043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396638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332656"/>
            <a:ext cx="8964488" cy="582888"/>
          </a:xfrm>
        </p:spPr>
        <p:txBody>
          <a:bodyPr>
            <a:noAutofit/>
          </a:bodyPr>
          <a:lstStyle/>
          <a:p>
            <a:r>
              <a:rPr lang="es-ES" sz="3000" b="1" dirty="0">
                <a:solidFill>
                  <a:schemeClr val="accent3">
                    <a:lumMod val="75000"/>
                  </a:schemeClr>
                </a:solidFill>
                <a:latin typeface="Verdana" panose="020B0604030504040204" pitchFamily="34" charset="0"/>
                <a:ea typeface="Verdana" panose="020B0604030504040204" pitchFamily="34" charset="0"/>
                <a:cs typeface="Verdana" panose="020B0604030504040204" pitchFamily="34" charset="0"/>
              </a:rPr>
              <a:t>ESCALA de Gestores y Administradores</a:t>
            </a:r>
            <a:endParaRPr lang="es-UY" sz="3000" dirty="0">
              <a:solidFill>
                <a:schemeClr val="accent3">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Picture 2" descr="C:\Users\AUGM\Desktop\negra\ca-nd\gestion universitaria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2420888"/>
            <a:ext cx="3096344" cy="2322259"/>
          </a:xfrm>
          <a:prstGeom prst="rect">
            <a:avLst/>
          </a:prstGeom>
          <a:noFill/>
          <a:extLst>
            <a:ext uri="{909E8E84-426E-40DD-AFC4-6F175D3DCCD1}">
              <a14:hiddenFill xmlns:a14="http://schemas.microsoft.com/office/drawing/2010/main">
                <a:solidFill>
                  <a:srgbClr val="FFFFFF"/>
                </a:solidFill>
              </a14:hiddenFill>
            </a:ext>
          </a:extLst>
        </p:spPr>
      </p:pic>
      <p:sp>
        <p:nvSpPr>
          <p:cNvPr id="7" name="6 Rectángulo"/>
          <p:cNvSpPr/>
          <p:nvPr/>
        </p:nvSpPr>
        <p:spPr>
          <a:xfrm>
            <a:off x="539552" y="2150856"/>
            <a:ext cx="4401098" cy="3139321"/>
          </a:xfrm>
          <a:prstGeom prst="rect">
            <a:avLst/>
          </a:prstGeom>
        </p:spPr>
        <p:txBody>
          <a:bodyPr wrap="square">
            <a:spAutoFit/>
          </a:bodyPr>
          <a:lstStyle/>
          <a:p>
            <a:pPr algn="just"/>
            <a:r>
              <a:rPr lang="es-UY" dirty="0" smtClean="0">
                <a:latin typeface="Frutiger LT Std 45 Light" pitchFamily="34" charset="0"/>
              </a:rPr>
              <a:t>Fortalecimiento </a:t>
            </a:r>
            <a:r>
              <a:rPr lang="es-UY" dirty="0">
                <a:latin typeface="Frutiger LT Std 45 Light" pitchFamily="34" charset="0"/>
              </a:rPr>
              <a:t>de la gestión y administración </a:t>
            </a:r>
            <a:r>
              <a:rPr lang="es-UY" dirty="0" smtClean="0">
                <a:latin typeface="Frutiger LT Std 45 Light" pitchFamily="34" charset="0"/>
              </a:rPr>
              <a:t>universitaria.</a:t>
            </a:r>
          </a:p>
          <a:p>
            <a:pPr algn="just"/>
            <a:endParaRPr lang="es-UY" dirty="0" smtClean="0">
              <a:latin typeface="Frutiger LT Std 45 Light" pitchFamily="34" charset="0"/>
            </a:endParaRPr>
          </a:p>
          <a:p>
            <a:pPr algn="just"/>
            <a:r>
              <a:rPr lang="es-UY" dirty="0" smtClean="0">
                <a:latin typeface="Frutiger LT Std 45 Light" pitchFamily="34" charset="0"/>
              </a:rPr>
              <a:t>Objetivo: contribuir  </a:t>
            </a:r>
            <a:r>
              <a:rPr lang="es-UY" dirty="0">
                <a:latin typeface="Frutiger LT Std 45 Light" pitchFamily="34" charset="0"/>
              </a:rPr>
              <a:t>al desarrollo, generando la posibilidad de una aproximación y conocimiento de  diferentes estructuras organizativas y resoluciones de problemáticas emergentes  tanto de la naturaleza del bien en gestión  como de las particularidades locales.</a:t>
            </a:r>
            <a:endParaRPr lang="es-UY" dirty="0"/>
          </a:p>
        </p:txBody>
      </p:sp>
    </p:spTree>
    <p:extLst>
      <p:ext uri="{BB962C8B-B14F-4D97-AF65-F5344CB8AC3E}">
        <p14:creationId xmlns:p14="http://schemas.microsoft.com/office/powerpoint/2010/main" val="10538383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3" name="2 Marcador de contenido"/>
          <p:cNvSpPr>
            <a:spLocks noGrp="1"/>
          </p:cNvSpPr>
          <p:nvPr>
            <p:ph sz="quarter" idx="1"/>
          </p:nvPr>
        </p:nvSpPr>
        <p:spPr/>
        <p:txBody>
          <a:bodyPr/>
          <a:lstStyle/>
          <a:p>
            <a:pPr marL="0" indent="0" algn="ctr">
              <a:buNone/>
            </a:pPr>
            <a:endParaRPr lang="es-ES" sz="3300" b="1" dirty="0" smtClean="0">
              <a:solidFill>
                <a:srgbClr val="6BB1C9">
                  <a:shade val="75000"/>
                </a:srgbClr>
              </a:solidFill>
              <a:latin typeface="Verdana" pitchFamily="34" charset="0"/>
              <a:ea typeface="Verdana" pitchFamily="34" charset="0"/>
              <a:cs typeface="Verdana" pitchFamily="34" charset="0"/>
            </a:endParaRPr>
          </a:p>
          <a:p>
            <a:pPr marL="0" indent="0" algn="ctr">
              <a:buNone/>
            </a:pPr>
            <a:r>
              <a:rPr lang="es-ES" sz="3300" b="1" dirty="0" smtClean="0">
                <a:solidFill>
                  <a:srgbClr val="6BB1C9">
                    <a:shade val="75000"/>
                  </a:srgbClr>
                </a:solidFill>
                <a:latin typeface="Verdana" pitchFamily="34" charset="0"/>
                <a:ea typeface="Verdana" pitchFamily="34" charset="0"/>
                <a:cs typeface="Verdana" pitchFamily="34" charset="0"/>
              </a:rPr>
              <a:t>PROGRAMAS </a:t>
            </a:r>
          </a:p>
          <a:p>
            <a:pPr marL="0" indent="0" algn="ctr">
              <a:buNone/>
            </a:pPr>
            <a:r>
              <a:rPr lang="es-ES" sz="3300" b="1" dirty="0" smtClean="0">
                <a:solidFill>
                  <a:srgbClr val="6BB1C9">
                    <a:shade val="75000"/>
                  </a:srgbClr>
                </a:solidFill>
                <a:latin typeface="Verdana" pitchFamily="34" charset="0"/>
                <a:ea typeface="Verdana" pitchFamily="34" charset="0"/>
                <a:cs typeface="Verdana" pitchFamily="34" charset="0"/>
              </a:rPr>
              <a:t>ACADÉMICOS</a:t>
            </a:r>
            <a:endParaRPr lang="es-ES" dirty="0"/>
          </a:p>
        </p:txBody>
      </p:sp>
    </p:spTree>
    <p:extLst>
      <p:ext uri="{BB962C8B-B14F-4D97-AF65-F5344CB8AC3E}">
        <p14:creationId xmlns:p14="http://schemas.microsoft.com/office/powerpoint/2010/main" val="2314282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5" y="3068960"/>
            <a:ext cx="8136904" cy="2412268"/>
          </a:xfrm>
        </p:spPr>
        <p:txBody>
          <a:bodyPr>
            <a:normAutofit/>
          </a:bodyPr>
          <a:lstStyle/>
          <a:p>
            <a:pPr marL="109728" indent="0" algn="ctr">
              <a:lnSpc>
                <a:spcPct val="160000"/>
              </a:lnSpc>
              <a:buNone/>
            </a:pPr>
            <a:r>
              <a:rPr lang="es-UY" sz="1700" b="1" dirty="0" smtClean="0">
                <a:latin typeface="Arial" panose="020B0604020202020204" pitchFamily="34" charset="0"/>
                <a:cs typeface="Arial" panose="020B0604020202020204" pitchFamily="34" charset="0"/>
              </a:rPr>
              <a:t>Presentan un </a:t>
            </a:r>
            <a:r>
              <a:rPr lang="es-UY" sz="1700" b="1" dirty="0" smtClean="0">
                <a:solidFill>
                  <a:schemeClr val="accent2">
                    <a:lumMod val="75000"/>
                  </a:schemeClr>
                </a:solidFill>
                <a:latin typeface="Arial" panose="020B0604020202020204" pitchFamily="34" charset="0"/>
                <a:cs typeface="Arial" panose="020B0604020202020204" pitchFamily="34" charset="0"/>
              </a:rPr>
              <a:t>carácter innovador </a:t>
            </a:r>
            <a:r>
              <a:rPr lang="es-UY" sz="1700" b="1" dirty="0" smtClean="0">
                <a:latin typeface="Arial" panose="020B0604020202020204" pitchFamily="34" charset="0"/>
                <a:cs typeface="Arial" panose="020B0604020202020204" pitchFamily="34" charset="0"/>
              </a:rPr>
              <a:t>respecto al desarrollo sostenible</a:t>
            </a:r>
          </a:p>
          <a:p>
            <a:pPr marL="109728" indent="0" algn="ctr">
              <a:lnSpc>
                <a:spcPct val="160000"/>
              </a:lnSpc>
              <a:buNone/>
            </a:pPr>
            <a:endParaRPr lang="es-UY" sz="1700" b="1" dirty="0">
              <a:latin typeface="Arial" panose="020B0604020202020204" pitchFamily="34" charset="0"/>
              <a:cs typeface="Arial" panose="020B0604020202020204" pitchFamily="34" charset="0"/>
            </a:endParaRPr>
          </a:p>
          <a:p>
            <a:pPr marL="109728" indent="0" algn="ctr">
              <a:lnSpc>
                <a:spcPct val="160000"/>
              </a:lnSpc>
              <a:buNone/>
            </a:pPr>
            <a:r>
              <a:rPr lang="es-UY" sz="1700" b="1" dirty="0" smtClean="0">
                <a:latin typeface="Arial" panose="020B0604020202020204" pitchFamily="34" charset="0"/>
                <a:cs typeface="Arial" panose="020B0604020202020204" pitchFamily="34" charset="0"/>
              </a:rPr>
              <a:t>Los aportes brindados por Núcleos y Comités </a:t>
            </a:r>
            <a:r>
              <a:rPr lang="es-UY" sz="1700" b="1" dirty="0">
                <a:latin typeface="Arial" panose="020B0604020202020204" pitchFamily="34" charset="0"/>
                <a:cs typeface="Arial" panose="020B0604020202020204" pitchFamily="34" charset="0"/>
              </a:rPr>
              <a:t>implica un proceso en el </a:t>
            </a:r>
            <a:r>
              <a:rPr lang="es-UY" sz="1700" b="1" dirty="0">
                <a:solidFill>
                  <a:schemeClr val="accent2">
                    <a:lumMod val="75000"/>
                  </a:schemeClr>
                </a:solidFill>
                <a:latin typeface="Arial" panose="020B0604020202020204" pitchFamily="34" charset="0"/>
                <a:cs typeface="Arial" panose="020B0604020202020204" pitchFamily="34" charset="0"/>
              </a:rPr>
              <a:t>tiempo </a:t>
            </a:r>
            <a:r>
              <a:rPr lang="es-UY" sz="1700" b="1" dirty="0" smtClean="0">
                <a:solidFill>
                  <a:schemeClr val="accent2">
                    <a:lumMod val="75000"/>
                  </a:schemeClr>
                </a:solidFill>
                <a:latin typeface="Arial" panose="020B0604020202020204" pitchFamily="34" charset="0"/>
                <a:cs typeface="Arial" panose="020B0604020202020204" pitchFamily="34" charset="0"/>
              </a:rPr>
              <a:t>y espacio </a:t>
            </a:r>
            <a:r>
              <a:rPr lang="es-UY" sz="1700" b="1" dirty="0" smtClean="0">
                <a:latin typeface="Arial" panose="020B0604020202020204" pitchFamily="34" charset="0"/>
                <a:cs typeface="Arial" panose="020B0604020202020204" pitchFamily="34" charset="0"/>
              </a:rPr>
              <a:t>lo que le permite demostrar su eficacia.</a:t>
            </a:r>
          </a:p>
        </p:txBody>
      </p:sp>
      <p:sp>
        <p:nvSpPr>
          <p:cNvPr id="4" name="3 Flecha abajo"/>
          <p:cNvSpPr/>
          <p:nvPr/>
        </p:nvSpPr>
        <p:spPr>
          <a:xfrm>
            <a:off x="4572000" y="3645024"/>
            <a:ext cx="252028" cy="396044"/>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Y">
              <a:solidFill>
                <a:srgbClr val="9CB084">
                  <a:lumMod val="75000"/>
                </a:srgbClr>
              </a:solidFill>
            </a:endParaRPr>
          </a:p>
        </p:txBody>
      </p:sp>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13176"/>
            <a:ext cx="9144000" cy="1338943"/>
          </a:xfrm>
          <a:prstGeom prst="rect">
            <a:avLst/>
          </a:prstGeom>
        </p:spPr>
      </p:pic>
      <p:sp>
        <p:nvSpPr>
          <p:cNvPr id="5" name="2 Marcador de contenido"/>
          <p:cNvSpPr txBox="1">
            <a:spLocks/>
          </p:cNvSpPr>
          <p:nvPr/>
        </p:nvSpPr>
        <p:spPr>
          <a:xfrm>
            <a:off x="467544" y="1340768"/>
            <a:ext cx="8136904" cy="2232248"/>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109728" indent="0" algn="just">
              <a:lnSpc>
                <a:spcPct val="150000"/>
              </a:lnSpc>
              <a:buClr>
                <a:srgbClr val="CEB966"/>
              </a:buClr>
              <a:buFont typeface="Wingdings 2"/>
              <a:buNone/>
            </a:pPr>
            <a:r>
              <a:rPr lang="es-UY" sz="1600" dirty="0" smtClean="0">
                <a:solidFill>
                  <a:prstClr val="black"/>
                </a:solidFill>
                <a:latin typeface="Arial" panose="020B0604020202020204" pitchFamily="34" charset="0"/>
                <a:cs typeface="Arial" panose="020B0604020202020204" pitchFamily="34" charset="0"/>
              </a:rPr>
              <a:t>Son grandes configuraciones temáticas de carácter estratégico para la región, donde cada Universidad miembro aporta sus disponibilidades tanto en personal de alta calificación como en recursos materiales, para actividades científicas, técnicas, docentes, de desarrollo, extensión ,etc.</a:t>
            </a:r>
            <a:endParaRPr lang="es-UY" sz="1600" dirty="0">
              <a:solidFill>
                <a:prstClr val="black"/>
              </a:solidFill>
            </a:endParaRPr>
          </a:p>
        </p:txBody>
      </p:sp>
      <p:sp>
        <p:nvSpPr>
          <p:cNvPr id="7" name="1 Título"/>
          <p:cNvSpPr>
            <a:spLocks noGrp="1"/>
          </p:cNvSpPr>
          <p:nvPr>
            <p:ph type="title"/>
          </p:nvPr>
        </p:nvSpPr>
        <p:spPr>
          <a:xfrm>
            <a:off x="539552" y="332656"/>
            <a:ext cx="8229600" cy="634752"/>
          </a:xfrm>
        </p:spPr>
        <p:txBody>
          <a:bodyPr>
            <a:normAutofit/>
          </a:bodyPr>
          <a:lstStyle/>
          <a:p>
            <a:pPr algn="l"/>
            <a:r>
              <a:rPr lang="es-UY" sz="3200" b="1" dirty="0" smtClean="0">
                <a:latin typeface="Verdana" panose="020B0604030504040204" pitchFamily="34" charset="0"/>
                <a:ea typeface="Verdana" panose="020B0604030504040204" pitchFamily="34" charset="0"/>
                <a:cs typeface="Verdana" panose="020B0604030504040204" pitchFamily="34" charset="0"/>
              </a:rPr>
              <a:t>AGRUPAMIENTOS ACADÉMICOS</a:t>
            </a:r>
            <a:endParaRPr lang="es-UY" sz="32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43324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301752" y="228600"/>
            <a:ext cx="8518720" cy="758952"/>
          </a:xfrm>
        </p:spPr>
        <p:txBody>
          <a:bodyPr>
            <a:normAutofit/>
          </a:bodyPr>
          <a:lstStyle/>
          <a:p>
            <a:pPr algn="l"/>
            <a:r>
              <a:rPr lang="es-UY" sz="2800" b="1" dirty="0">
                <a:latin typeface="Verdana" panose="020B0604030504040204" pitchFamily="34" charset="0"/>
                <a:ea typeface="Verdana" panose="020B0604030504040204" pitchFamily="34" charset="0"/>
                <a:cs typeface="Verdana" panose="020B0604030504040204" pitchFamily="34" charset="0"/>
              </a:rPr>
              <a:t>JORNADA DE JÓVENES INVESTIGADORES</a:t>
            </a:r>
            <a:endParaRPr lang="es-UY" sz="2800" dirty="0">
              <a:latin typeface="Verdana" panose="020B0604030504040204" pitchFamily="34" charset="0"/>
              <a:ea typeface="Verdana" panose="020B0604030504040204" pitchFamily="34" charset="0"/>
              <a:cs typeface="Verdana" panose="020B0604030504040204" pitchFamily="34" charset="0"/>
            </a:endParaRPr>
          </a:p>
        </p:txBody>
      </p:sp>
      <p:sp>
        <p:nvSpPr>
          <p:cNvPr id="7" name="6 CuadroTexto"/>
          <p:cNvSpPr txBox="1"/>
          <p:nvPr/>
        </p:nvSpPr>
        <p:spPr>
          <a:xfrm>
            <a:off x="332656" y="3645024"/>
            <a:ext cx="8548071" cy="2569934"/>
          </a:xfrm>
          <a:prstGeom prst="rect">
            <a:avLst/>
          </a:prstGeom>
          <a:noFill/>
        </p:spPr>
        <p:txBody>
          <a:bodyPr wrap="square" rtlCol="0">
            <a:spAutoFit/>
          </a:bodyPr>
          <a:lstStyle/>
          <a:p>
            <a:pPr algn="just"/>
            <a:r>
              <a:rPr lang="es-ES_tradnl" sz="2000" dirty="0">
                <a:solidFill>
                  <a:schemeClr val="tx1">
                    <a:lumMod val="75000"/>
                    <a:lumOff val="25000"/>
                  </a:schemeClr>
                </a:solidFill>
                <a:latin typeface="Frutiger LT Std 45 Light" pitchFamily="34" charset="0"/>
                <a:ea typeface="Verdana" pitchFamily="34" charset="0"/>
                <a:cs typeface="Verdana" pitchFamily="34" charset="0"/>
              </a:rPr>
              <a:t>Cada universidad selecciona </a:t>
            </a:r>
            <a:r>
              <a:rPr lang="es-ES_tradnl" sz="2000" dirty="0" smtClean="0">
                <a:solidFill>
                  <a:schemeClr val="tx1">
                    <a:lumMod val="75000"/>
                    <a:lumOff val="25000"/>
                  </a:schemeClr>
                </a:solidFill>
                <a:latin typeface="Frutiger LT Std 45 Light" pitchFamily="34" charset="0"/>
                <a:ea typeface="Verdana" pitchFamily="34" charset="0"/>
                <a:cs typeface="Verdana" pitchFamily="34" charset="0"/>
              </a:rPr>
              <a:t>jóvenes </a:t>
            </a:r>
            <a:r>
              <a:rPr lang="es-ES_tradnl" sz="2000" dirty="0">
                <a:solidFill>
                  <a:schemeClr val="tx1">
                    <a:lumMod val="75000"/>
                    <a:lumOff val="25000"/>
                  </a:schemeClr>
                </a:solidFill>
                <a:latin typeface="Frutiger LT Std 45 Light" pitchFamily="34" charset="0"/>
                <a:ea typeface="Verdana" pitchFamily="34" charset="0"/>
                <a:cs typeface="Verdana" pitchFamily="34" charset="0"/>
              </a:rPr>
              <a:t>integrantes de distintos equipos de investigación para exponer públicamente sus desarrollos científicos en el evento.</a:t>
            </a:r>
          </a:p>
          <a:p>
            <a:pPr algn="just"/>
            <a:endParaRPr lang="es-UY" sz="1050" dirty="0">
              <a:solidFill>
                <a:schemeClr val="tx1">
                  <a:lumMod val="75000"/>
                  <a:lumOff val="25000"/>
                </a:schemeClr>
              </a:solidFill>
              <a:latin typeface="Frutiger LT Std 45 Light" pitchFamily="34" charset="0"/>
              <a:ea typeface="Verdana" pitchFamily="34" charset="0"/>
              <a:cs typeface="Verdana" pitchFamily="34" charset="0"/>
            </a:endParaRPr>
          </a:p>
          <a:p>
            <a:pPr algn="just"/>
            <a:r>
              <a:rPr lang="es-ES" sz="2000" dirty="0">
                <a:solidFill>
                  <a:schemeClr val="tx1">
                    <a:lumMod val="75000"/>
                    <a:lumOff val="25000"/>
                  </a:schemeClr>
                </a:solidFill>
                <a:latin typeface="Frutiger LT Std 45 Light" pitchFamily="34" charset="0"/>
                <a:ea typeface="Verdana" pitchFamily="34" charset="0"/>
                <a:cs typeface="Verdana" pitchFamily="34" charset="0"/>
              </a:rPr>
              <a:t>La presentación de trabajos se realiza como exposición oral </a:t>
            </a:r>
            <a:r>
              <a:rPr lang="es-ES" sz="2000" dirty="0" smtClean="0">
                <a:solidFill>
                  <a:schemeClr val="tx1">
                    <a:lumMod val="75000"/>
                    <a:lumOff val="25000"/>
                  </a:schemeClr>
                </a:solidFill>
                <a:latin typeface="Frutiger LT Std 45 Light" pitchFamily="34" charset="0"/>
                <a:ea typeface="Verdana" pitchFamily="34" charset="0"/>
                <a:cs typeface="Verdana" pitchFamily="34" charset="0"/>
              </a:rPr>
              <a:t>o </a:t>
            </a:r>
            <a:r>
              <a:rPr lang="es-ES" sz="2000" dirty="0">
                <a:solidFill>
                  <a:schemeClr val="tx1">
                    <a:lumMod val="75000"/>
                    <a:lumOff val="25000"/>
                  </a:schemeClr>
                </a:solidFill>
                <a:latin typeface="Frutiger LT Std 45 Light" pitchFamily="34" charset="0"/>
                <a:ea typeface="Verdana" pitchFamily="34" charset="0"/>
                <a:cs typeface="Verdana" pitchFamily="34" charset="0"/>
              </a:rPr>
              <a:t>con  presentación de </a:t>
            </a:r>
            <a:r>
              <a:rPr lang="es-ES" sz="2000" dirty="0" smtClean="0">
                <a:solidFill>
                  <a:schemeClr val="tx1">
                    <a:lumMod val="75000"/>
                    <a:lumOff val="25000"/>
                  </a:schemeClr>
                </a:solidFill>
                <a:latin typeface="Frutiger LT Std 45 Light" pitchFamily="34" charset="0"/>
                <a:ea typeface="Verdana" pitchFamily="34" charset="0"/>
                <a:cs typeface="Verdana" pitchFamily="34" charset="0"/>
              </a:rPr>
              <a:t>pósteres</a:t>
            </a:r>
            <a:r>
              <a:rPr lang="es-ES" sz="2000" dirty="0">
                <a:solidFill>
                  <a:schemeClr val="tx1">
                    <a:lumMod val="75000"/>
                    <a:lumOff val="25000"/>
                  </a:schemeClr>
                </a:solidFill>
                <a:latin typeface="Frutiger LT Std 45 Light" pitchFamily="34" charset="0"/>
                <a:ea typeface="Verdana" pitchFamily="34" charset="0"/>
                <a:cs typeface="Verdana" pitchFamily="34" charset="0"/>
              </a:rPr>
              <a:t>.</a:t>
            </a:r>
          </a:p>
          <a:p>
            <a:pPr algn="just"/>
            <a:endParaRPr lang="es-UY" sz="1050" dirty="0">
              <a:solidFill>
                <a:schemeClr val="tx1">
                  <a:lumMod val="75000"/>
                  <a:lumOff val="25000"/>
                </a:schemeClr>
              </a:solidFill>
              <a:latin typeface="Frutiger LT Std 45 Light" pitchFamily="34" charset="0"/>
              <a:ea typeface="Verdana" pitchFamily="34" charset="0"/>
              <a:cs typeface="Verdana" pitchFamily="34" charset="0"/>
            </a:endParaRPr>
          </a:p>
          <a:p>
            <a:pPr algn="just"/>
            <a:r>
              <a:rPr lang="es-ES" sz="2000" dirty="0">
                <a:solidFill>
                  <a:schemeClr val="tx1">
                    <a:lumMod val="75000"/>
                    <a:lumOff val="25000"/>
                  </a:schemeClr>
                </a:solidFill>
                <a:latin typeface="Frutiger LT Std 45 Light" pitchFamily="34" charset="0"/>
                <a:ea typeface="Verdana" pitchFamily="34" charset="0"/>
                <a:cs typeface="Verdana" pitchFamily="34" charset="0"/>
              </a:rPr>
              <a:t>Participan también, investigadores senior de las universidades miembro y del exterior, coordinadores y conferencistas invitados. </a:t>
            </a:r>
            <a:endParaRPr lang="es-UY" dirty="0"/>
          </a:p>
        </p:txBody>
      </p:sp>
      <p:pic>
        <p:nvPicPr>
          <p:cNvPr id="4098" name="Picture 2" descr="http://www.unr.edu.ar/files/notas/465x282_f3ddd1c0d6f1b0ef14bd993b61c3fe4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7120" y="1556794"/>
            <a:ext cx="2891024" cy="1796787"/>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Marianella\Documents\AUGM\Jovenes investigador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128" y="1538215"/>
            <a:ext cx="3033470" cy="1815366"/>
          </a:xfrm>
          <a:prstGeom prst="rect">
            <a:avLst/>
          </a:prstGeom>
          <a:noFill/>
          <a:extLst>
            <a:ext uri="{909E8E84-426E-40DD-AFC4-6F175D3DCCD1}">
              <a14:hiddenFill xmlns:a14="http://schemas.microsoft.com/office/drawing/2010/main">
                <a:solidFill>
                  <a:srgbClr val="FFFFFF"/>
                </a:solidFill>
              </a14:hiddenFill>
            </a:ext>
          </a:extLst>
        </p:spPr>
      </p:pic>
      <p:pic>
        <p:nvPicPr>
          <p:cNvPr id="6" name="5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462" y="1556793"/>
            <a:ext cx="2700300" cy="1800200"/>
          </a:xfrm>
          <a:prstGeom prst="rect">
            <a:avLst/>
          </a:prstGeom>
          <a:effectLst/>
        </p:spPr>
      </p:pic>
    </p:spTree>
    <p:extLst>
      <p:ext uri="{BB962C8B-B14F-4D97-AF65-F5344CB8AC3E}">
        <p14:creationId xmlns:p14="http://schemas.microsoft.com/office/powerpoint/2010/main" val="39127526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301752" y="228600"/>
            <a:ext cx="8518720" cy="758952"/>
          </a:xfrm>
        </p:spPr>
        <p:txBody>
          <a:bodyPr>
            <a:normAutofit/>
          </a:bodyPr>
          <a:lstStyle/>
          <a:p>
            <a:pPr algn="l"/>
            <a:r>
              <a:rPr lang="es-UY" sz="2800" b="1" dirty="0" smtClean="0">
                <a:latin typeface="Verdana" panose="020B0604030504040204" pitchFamily="34" charset="0"/>
                <a:ea typeface="Verdana" panose="020B0604030504040204" pitchFamily="34" charset="0"/>
                <a:cs typeface="Verdana" panose="020B0604030504040204" pitchFamily="34" charset="0"/>
              </a:rPr>
              <a:t>ESCUELAS DE VERANO - INVIERNO</a:t>
            </a:r>
            <a:endParaRPr lang="es-UY" sz="2800" dirty="0">
              <a:latin typeface="Verdana" panose="020B0604030504040204" pitchFamily="34" charset="0"/>
              <a:ea typeface="Verdana" panose="020B0604030504040204" pitchFamily="34" charset="0"/>
              <a:cs typeface="Verdana" panose="020B0604030504040204" pitchFamily="34" charset="0"/>
            </a:endParaRPr>
          </a:p>
        </p:txBody>
      </p:sp>
      <p:sp>
        <p:nvSpPr>
          <p:cNvPr id="7" name="6 CuadroTexto"/>
          <p:cNvSpPr txBox="1"/>
          <p:nvPr/>
        </p:nvSpPr>
        <p:spPr>
          <a:xfrm>
            <a:off x="332656" y="3645024"/>
            <a:ext cx="8548071" cy="1938992"/>
          </a:xfrm>
          <a:prstGeom prst="rect">
            <a:avLst/>
          </a:prstGeom>
          <a:noFill/>
        </p:spPr>
        <p:txBody>
          <a:bodyPr wrap="square" rtlCol="0">
            <a:spAutoFit/>
          </a:bodyPr>
          <a:lstStyle/>
          <a:p>
            <a:pPr algn="just"/>
            <a:endParaRPr lang="es-ES" sz="2000" dirty="0" smtClean="0">
              <a:solidFill>
                <a:prstClr val="black">
                  <a:lumMod val="75000"/>
                  <a:lumOff val="25000"/>
                </a:prstClr>
              </a:solidFill>
              <a:latin typeface="Frutiger LT Std 45 Light" pitchFamily="34" charset="0"/>
              <a:ea typeface="Verdana" pitchFamily="34" charset="0"/>
              <a:cs typeface="Verdana" pitchFamily="34" charset="0"/>
            </a:endParaRPr>
          </a:p>
          <a:p>
            <a:pPr algn="just"/>
            <a:r>
              <a:rPr lang="es-ES" sz="2000" dirty="0" smtClean="0">
                <a:solidFill>
                  <a:prstClr val="black">
                    <a:lumMod val="75000"/>
                    <a:lumOff val="25000"/>
                  </a:prstClr>
                </a:solidFill>
                <a:latin typeface="Frutiger LT Std 45 Light" pitchFamily="34" charset="0"/>
                <a:ea typeface="Verdana" pitchFamily="34" charset="0"/>
                <a:cs typeface="Verdana" pitchFamily="34" charset="0"/>
              </a:rPr>
              <a:t>EVI, Programa de </a:t>
            </a:r>
            <a:r>
              <a:rPr lang="es-ES" sz="2000" dirty="0">
                <a:solidFill>
                  <a:prstClr val="black">
                    <a:lumMod val="75000"/>
                    <a:lumOff val="25000"/>
                  </a:prstClr>
                </a:solidFill>
                <a:latin typeface="Frutiger LT Std 45 Light" pitchFamily="34" charset="0"/>
                <a:ea typeface="Verdana" pitchFamily="34" charset="0"/>
                <a:cs typeface="Verdana" pitchFamily="34" charset="0"/>
              </a:rPr>
              <a:t>reciente </a:t>
            </a:r>
            <a:r>
              <a:rPr lang="es-ES" sz="2000" dirty="0" smtClean="0">
                <a:solidFill>
                  <a:prstClr val="black">
                    <a:lumMod val="75000"/>
                    <a:lumOff val="25000"/>
                  </a:prstClr>
                </a:solidFill>
                <a:latin typeface="Frutiger LT Std 45 Light" pitchFamily="34" charset="0"/>
                <a:ea typeface="Verdana" pitchFamily="34" charset="0"/>
                <a:cs typeface="Verdana" pitchFamily="34" charset="0"/>
              </a:rPr>
              <a:t>creación, entiende por </a:t>
            </a:r>
            <a:r>
              <a:rPr lang="es-ES" sz="2000" dirty="0">
                <a:solidFill>
                  <a:prstClr val="black">
                    <a:lumMod val="75000"/>
                    <a:lumOff val="25000"/>
                  </a:prstClr>
                </a:solidFill>
                <a:latin typeface="Frutiger LT Std 45 Light" pitchFamily="34" charset="0"/>
                <a:ea typeface="Verdana" pitchFamily="34" charset="0"/>
                <a:cs typeface="Verdana" pitchFamily="34" charset="0"/>
              </a:rPr>
              <a:t>tales aquellas que se definan por los órganos de conducción de la AUGM, y que aborden una temática de particular interés de la Asociación</a:t>
            </a:r>
            <a:r>
              <a:rPr lang="es-ES" sz="2000" dirty="0" smtClean="0">
                <a:solidFill>
                  <a:prstClr val="black">
                    <a:lumMod val="75000"/>
                    <a:lumOff val="25000"/>
                  </a:prstClr>
                </a:solidFill>
                <a:latin typeface="Frutiger LT Std 45 Light" pitchFamily="34" charset="0"/>
                <a:ea typeface="Verdana" pitchFamily="34" charset="0"/>
                <a:cs typeface="Verdana" pitchFamily="34" charset="0"/>
              </a:rPr>
              <a:t>.</a:t>
            </a:r>
          </a:p>
          <a:p>
            <a:pPr algn="just"/>
            <a:r>
              <a:rPr lang="es-ES" sz="2000" dirty="0" smtClean="0">
                <a:solidFill>
                  <a:prstClr val="black">
                    <a:lumMod val="75000"/>
                    <a:lumOff val="25000"/>
                  </a:prstClr>
                </a:solidFill>
                <a:latin typeface="Frutiger LT Std 45 Light" pitchFamily="34" charset="0"/>
                <a:ea typeface="Verdana" pitchFamily="34" charset="0"/>
                <a:cs typeface="Verdana" pitchFamily="34" charset="0"/>
              </a:rPr>
              <a:t>Se </a:t>
            </a:r>
            <a:r>
              <a:rPr lang="es-ES" sz="2000" dirty="0">
                <a:solidFill>
                  <a:prstClr val="black">
                    <a:lumMod val="75000"/>
                    <a:lumOff val="25000"/>
                  </a:prstClr>
                </a:solidFill>
                <a:latin typeface="Frutiger LT Std 45 Light" pitchFamily="34" charset="0"/>
                <a:ea typeface="Verdana" pitchFamily="34" charset="0"/>
                <a:cs typeface="Verdana" pitchFamily="34" charset="0"/>
              </a:rPr>
              <a:t>encomendarán, en cuanto a su ejecución, a una Universidad Miembro, con los apoyos académicos que se entiendan </a:t>
            </a:r>
            <a:r>
              <a:rPr lang="es-ES" sz="2000" dirty="0" smtClean="0">
                <a:solidFill>
                  <a:prstClr val="black">
                    <a:lumMod val="75000"/>
                    <a:lumOff val="25000"/>
                  </a:prstClr>
                </a:solidFill>
                <a:latin typeface="Frutiger LT Std 45 Light" pitchFamily="34" charset="0"/>
                <a:ea typeface="Verdana" pitchFamily="34" charset="0"/>
                <a:cs typeface="Verdana" pitchFamily="34" charset="0"/>
              </a:rPr>
              <a:t>necesarios.</a:t>
            </a:r>
            <a:endParaRPr lang="es-UY" dirty="0">
              <a:solidFill>
                <a:prstClr val="black"/>
              </a:solidFill>
            </a:endParaRPr>
          </a:p>
        </p:txBody>
      </p:sp>
      <p:pic>
        <p:nvPicPr>
          <p:cNvPr id="4098" name="Picture 2" descr="http://www.unr.edu.ar/files/notas/465x282_f3ddd1c0d6f1b0ef14bd993b61c3fe4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538216"/>
            <a:ext cx="2232248" cy="138735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PROCO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586629"/>
            <a:ext cx="3082691" cy="2051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9031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3" name="2 Marcador de contenido"/>
          <p:cNvSpPr>
            <a:spLocks noGrp="1"/>
          </p:cNvSpPr>
          <p:nvPr>
            <p:ph sz="quarter" idx="1"/>
          </p:nvPr>
        </p:nvSpPr>
        <p:spPr/>
        <p:txBody>
          <a:bodyPr/>
          <a:lstStyle/>
          <a:p>
            <a:pPr marL="0" indent="0" algn="ctr">
              <a:buNone/>
            </a:pPr>
            <a:endParaRPr lang="es-ES" sz="3300" b="1" dirty="0" smtClean="0">
              <a:solidFill>
                <a:srgbClr val="6BB1C9">
                  <a:shade val="75000"/>
                </a:srgbClr>
              </a:solidFill>
              <a:latin typeface="Verdana" pitchFamily="34" charset="0"/>
              <a:ea typeface="Verdana" pitchFamily="34" charset="0"/>
              <a:cs typeface="Verdana" pitchFamily="34" charset="0"/>
            </a:endParaRPr>
          </a:p>
          <a:p>
            <a:pPr marL="0" indent="0" algn="ctr">
              <a:buNone/>
            </a:pPr>
            <a:r>
              <a:rPr lang="es-ES" sz="3300" b="1" dirty="0" smtClean="0">
                <a:solidFill>
                  <a:srgbClr val="6BB1C9">
                    <a:shade val="75000"/>
                  </a:srgbClr>
                </a:solidFill>
                <a:latin typeface="Verdana" pitchFamily="34" charset="0"/>
                <a:ea typeface="Verdana" pitchFamily="34" charset="0"/>
                <a:cs typeface="Verdana" pitchFamily="34" charset="0"/>
              </a:rPr>
              <a:t>PROGRAMAS </a:t>
            </a:r>
          </a:p>
          <a:p>
            <a:pPr marL="0" indent="0" algn="ctr">
              <a:buNone/>
            </a:pPr>
            <a:r>
              <a:rPr lang="es-ES" sz="3300" b="1" dirty="0" smtClean="0">
                <a:solidFill>
                  <a:srgbClr val="6BB1C9">
                    <a:shade val="75000"/>
                  </a:srgbClr>
                </a:solidFill>
                <a:latin typeface="Verdana" pitchFamily="34" charset="0"/>
                <a:ea typeface="Verdana" pitchFamily="34" charset="0"/>
                <a:cs typeface="Verdana" pitchFamily="34" charset="0"/>
              </a:rPr>
              <a:t>DE</a:t>
            </a:r>
          </a:p>
          <a:p>
            <a:pPr marL="0" indent="0" algn="ctr">
              <a:buNone/>
            </a:pPr>
            <a:r>
              <a:rPr lang="es-ES" sz="3300" b="1" dirty="0" smtClean="0">
                <a:solidFill>
                  <a:srgbClr val="6BB1C9">
                    <a:shade val="75000"/>
                  </a:srgbClr>
                </a:solidFill>
                <a:latin typeface="Verdana" pitchFamily="34" charset="0"/>
                <a:ea typeface="Verdana" pitchFamily="34" charset="0"/>
                <a:cs typeface="Verdana" pitchFamily="34" charset="0"/>
              </a:rPr>
              <a:t>RELACIONAMIENTO</a:t>
            </a:r>
            <a:endParaRPr lang="es-ES" dirty="0"/>
          </a:p>
        </p:txBody>
      </p:sp>
    </p:spTree>
    <p:extLst>
      <p:ext uri="{BB962C8B-B14F-4D97-AF65-F5344CB8AC3E}">
        <p14:creationId xmlns:p14="http://schemas.microsoft.com/office/powerpoint/2010/main" val="3784751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4056" y="437800"/>
            <a:ext cx="8244408" cy="758952"/>
          </a:xfrm>
        </p:spPr>
        <p:txBody>
          <a:bodyPr>
            <a:noAutofit/>
          </a:bodyPr>
          <a:lstStyle/>
          <a:p>
            <a:pPr algn="l"/>
            <a:r>
              <a:rPr lang="es-UY" sz="2800" b="1" dirty="0" smtClean="0">
                <a:solidFill>
                  <a:schemeClr val="accent3">
                    <a:lumMod val="75000"/>
                  </a:schemeClr>
                </a:solidFill>
                <a:latin typeface="Frutiger LT Std 45 Light" pitchFamily="34" charset="0"/>
              </a:rPr>
              <a:t>Seminario Internacional Universidad Sociedad Estado</a:t>
            </a:r>
            <a:endParaRPr lang="es-UY" sz="2800" dirty="0"/>
          </a:p>
        </p:txBody>
      </p:sp>
      <p:sp>
        <p:nvSpPr>
          <p:cNvPr id="4" name="3 Rectángulo"/>
          <p:cNvSpPr/>
          <p:nvPr/>
        </p:nvSpPr>
        <p:spPr>
          <a:xfrm>
            <a:off x="611560" y="1695579"/>
            <a:ext cx="7848872" cy="1600438"/>
          </a:xfrm>
          <a:prstGeom prst="rect">
            <a:avLst/>
          </a:prstGeom>
        </p:spPr>
        <p:txBody>
          <a:bodyPr wrap="square">
            <a:spAutoFit/>
          </a:bodyPr>
          <a:lstStyle/>
          <a:p>
            <a:pPr algn="just"/>
            <a:r>
              <a:rPr lang="es-ES_tradnl" dirty="0">
                <a:solidFill>
                  <a:schemeClr val="tx1">
                    <a:lumMod val="75000"/>
                    <a:lumOff val="25000"/>
                  </a:schemeClr>
                </a:solidFill>
                <a:latin typeface="Frutiger LT Std 45 Light" pitchFamily="34" charset="0"/>
                <a:ea typeface="Verdana" pitchFamily="34" charset="0"/>
                <a:cs typeface="Verdana" pitchFamily="34" charset="0"/>
              </a:rPr>
              <a:t>Es un espacio de articulación entre </a:t>
            </a:r>
            <a:r>
              <a:rPr lang="es-ES_tradnl" dirty="0" smtClean="0">
                <a:solidFill>
                  <a:schemeClr val="tx1">
                    <a:lumMod val="75000"/>
                    <a:lumOff val="25000"/>
                  </a:schemeClr>
                </a:solidFill>
                <a:latin typeface="Frutiger LT Std 45 Light" pitchFamily="34" charset="0"/>
                <a:ea typeface="Verdana" pitchFamily="34" charset="0"/>
                <a:cs typeface="Verdana" pitchFamily="34" charset="0"/>
              </a:rPr>
              <a:t>la academia, la sociedad </a:t>
            </a:r>
            <a:r>
              <a:rPr lang="es-ES_tradnl" dirty="0">
                <a:solidFill>
                  <a:schemeClr val="tx1">
                    <a:lumMod val="75000"/>
                    <a:lumOff val="25000"/>
                  </a:schemeClr>
                </a:solidFill>
                <a:latin typeface="Frutiger LT Std 45 Light" pitchFamily="34" charset="0"/>
                <a:ea typeface="Verdana" pitchFamily="34" charset="0"/>
                <a:cs typeface="Verdana" pitchFamily="34" charset="0"/>
              </a:rPr>
              <a:t>y los Estados. </a:t>
            </a:r>
          </a:p>
          <a:p>
            <a:pPr algn="just"/>
            <a:endParaRPr lang="es-ES_tradnl" sz="800" dirty="0">
              <a:solidFill>
                <a:schemeClr val="tx1">
                  <a:lumMod val="75000"/>
                  <a:lumOff val="25000"/>
                </a:schemeClr>
              </a:solidFill>
              <a:latin typeface="Frutiger LT Std 45 Light" pitchFamily="34" charset="0"/>
              <a:ea typeface="Verdana" pitchFamily="34" charset="0"/>
              <a:cs typeface="Verdana" pitchFamily="34" charset="0"/>
            </a:endParaRPr>
          </a:p>
          <a:p>
            <a:pPr algn="just"/>
            <a:r>
              <a:rPr lang="es-ES_tradnl" dirty="0">
                <a:solidFill>
                  <a:schemeClr val="tx1">
                    <a:lumMod val="75000"/>
                    <a:lumOff val="25000"/>
                  </a:schemeClr>
                </a:solidFill>
                <a:latin typeface="Frutiger LT Std 45 Light" pitchFamily="34" charset="0"/>
                <a:ea typeface="Verdana" pitchFamily="34" charset="0"/>
                <a:cs typeface="Verdana" pitchFamily="34" charset="0"/>
              </a:rPr>
              <a:t>Busca posicionar a la AUGM ante los Estados y la sociedad como un actor relevante en el estudio de los asuntos más inquietantes para nuestras comunidades, tales como pobreza, salud, energía, medio ambiente, recursos naturales, calidad institucional, etc.</a:t>
            </a:r>
            <a:endParaRPr lang="es-UY" dirty="0"/>
          </a:p>
        </p:txBody>
      </p:sp>
      <p:pic>
        <p:nvPicPr>
          <p:cNvPr id="3074" name="Picture 2" descr="http://www.unl.edu.ar/noticias/img/thumbs/news/19906/DSC_0055_vg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391826"/>
            <a:ext cx="4071261" cy="269084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universidad.edu.uy/resources/1/6/8/9/2_6032b37f1e20c5e/16892scr_d90e9fd3707807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5434" y="3299327"/>
            <a:ext cx="3600981" cy="2783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6987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a:spLocks noGrp="1"/>
          </p:cNvSpPr>
          <p:nvPr>
            <p:ph sz="quarter" idx="1"/>
          </p:nvPr>
        </p:nvSpPr>
        <p:spPr>
          <a:xfrm>
            <a:off x="611560" y="1484784"/>
            <a:ext cx="8064896" cy="4968552"/>
          </a:xfrm>
        </p:spPr>
        <p:txBody>
          <a:bodyPr>
            <a:normAutofit fontScale="85000" lnSpcReduction="10000"/>
          </a:bodyPr>
          <a:lstStyle/>
          <a:p>
            <a:pPr marL="109728" indent="0" algn="just">
              <a:buNone/>
            </a:pPr>
            <a:r>
              <a:rPr lang="es-UY" sz="1800" dirty="0" smtClean="0">
                <a:latin typeface="Arial" panose="020B0604020202020204" pitchFamily="34" charset="0"/>
                <a:cs typeface="Arial" panose="020B0604020202020204" pitchFamily="34" charset="0"/>
              </a:rPr>
              <a:t>Espacio </a:t>
            </a:r>
            <a:r>
              <a:rPr lang="es-UY" sz="1800" dirty="0">
                <a:latin typeface="Arial" panose="020B0604020202020204" pitchFamily="34" charset="0"/>
                <a:cs typeface="Arial" panose="020B0604020202020204" pitchFamily="34" charset="0"/>
              </a:rPr>
              <a:t>para que los gobiernos locales presenten </a:t>
            </a:r>
            <a:r>
              <a:rPr lang="es-UY" sz="1800" dirty="0" smtClean="0">
                <a:latin typeface="Arial" panose="020B0604020202020204" pitchFamily="34" charset="0"/>
                <a:cs typeface="Arial" panose="020B0604020202020204" pitchFamily="34" charset="0"/>
              </a:rPr>
              <a:t>problemáticas</a:t>
            </a:r>
            <a:r>
              <a:rPr lang="es-UY" sz="1800" dirty="0">
                <a:latin typeface="Arial" panose="020B0604020202020204" pitchFamily="34" charset="0"/>
                <a:cs typeface="Arial" panose="020B0604020202020204" pitchFamily="34" charset="0"/>
              </a:rPr>
              <a:t>, necesidades o desafíos que enfrentan, con </a:t>
            </a:r>
            <a:r>
              <a:rPr lang="es-UY" sz="1800" dirty="0" smtClean="0">
                <a:latin typeface="Arial" panose="020B0604020202020204" pitchFamily="34" charset="0"/>
                <a:cs typeface="Arial" panose="020B0604020202020204" pitchFamily="34" charset="0"/>
              </a:rPr>
              <a:t>fin </a:t>
            </a:r>
            <a:r>
              <a:rPr lang="es-UY" sz="1800" dirty="0">
                <a:latin typeface="Arial" panose="020B0604020202020204" pitchFamily="34" charset="0"/>
                <a:cs typeface="Arial" panose="020B0604020202020204" pitchFamily="34" charset="0"/>
              </a:rPr>
              <a:t>de que el sistema universitario </a:t>
            </a:r>
            <a:r>
              <a:rPr lang="es-UY" sz="1800" dirty="0" smtClean="0">
                <a:latin typeface="Arial" panose="020B0604020202020204" pitchFamily="34" charset="0"/>
                <a:cs typeface="Arial" panose="020B0604020202020204" pitchFamily="34" charset="0"/>
              </a:rPr>
              <a:t>desarrolle </a:t>
            </a:r>
            <a:r>
              <a:rPr lang="es-UY" sz="1800" dirty="0">
                <a:latin typeface="Arial" panose="020B0604020202020204" pitchFamily="34" charset="0"/>
                <a:cs typeface="Arial" panose="020B0604020202020204" pitchFamily="34" charset="0"/>
              </a:rPr>
              <a:t>propuestas </a:t>
            </a:r>
            <a:r>
              <a:rPr lang="es-UY" sz="1800" dirty="0" smtClean="0">
                <a:latin typeface="Arial" panose="020B0604020202020204" pitchFamily="34" charset="0"/>
                <a:cs typeface="Arial" panose="020B0604020202020204" pitchFamily="34" charset="0"/>
              </a:rPr>
              <a:t>superadoras. </a:t>
            </a:r>
          </a:p>
          <a:p>
            <a:pPr marL="109728" indent="0" algn="just">
              <a:buNone/>
            </a:pPr>
            <a:r>
              <a:rPr lang="es-UY" sz="1800" dirty="0" smtClean="0">
                <a:latin typeface="Arial" panose="020B0604020202020204" pitchFamily="34" charset="0"/>
                <a:cs typeface="Arial" panose="020B0604020202020204" pitchFamily="34" charset="0"/>
              </a:rPr>
              <a:t>C</a:t>
            </a:r>
            <a:r>
              <a:rPr lang="es-UY" sz="1800" dirty="0">
                <a:latin typeface="Arial" panose="020B0604020202020204" pitchFamily="34" charset="0"/>
                <a:cs typeface="Arial" panose="020B0604020202020204" pitchFamily="34" charset="0"/>
              </a:rPr>
              <a:t>ó</a:t>
            </a:r>
            <a:r>
              <a:rPr lang="es-UY" sz="1800" dirty="0" smtClean="0">
                <a:latin typeface="Arial" panose="020B0604020202020204" pitchFamily="34" charset="0"/>
                <a:cs typeface="Arial" panose="020B0604020202020204" pitchFamily="34" charset="0"/>
              </a:rPr>
              <a:t>mo actividad principal </a:t>
            </a:r>
            <a:r>
              <a:rPr lang="es-UY" sz="1800" i="1" dirty="0" smtClean="0">
                <a:latin typeface="Arial" panose="020B0604020202020204" pitchFamily="34" charset="0"/>
                <a:cs typeface="Arial" panose="020B0604020202020204" pitchFamily="34" charset="0"/>
              </a:rPr>
              <a:t>ENCUENTRO de CIUDADES y UNIVERSIDADES.</a:t>
            </a:r>
          </a:p>
          <a:p>
            <a:pPr marL="109728" indent="0" algn="just">
              <a:buNone/>
            </a:pPr>
            <a:endParaRPr lang="es-UY" sz="1800" dirty="0" smtClean="0">
              <a:latin typeface="Arial" panose="020B0604020202020204" pitchFamily="34" charset="0"/>
              <a:cs typeface="Arial" panose="020B0604020202020204" pitchFamily="34" charset="0"/>
            </a:endParaRPr>
          </a:p>
          <a:p>
            <a:pPr marL="103188" indent="-103188" algn="just">
              <a:tabLst>
                <a:tab pos="0" algn="l"/>
              </a:tabLst>
            </a:pPr>
            <a:r>
              <a:rPr lang="es-UY" sz="1800" i="1" dirty="0" smtClean="0">
                <a:latin typeface="Arial" panose="020B0604020202020204" pitchFamily="34" charset="0"/>
                <a:cs typeface="Arial" panose="020B0604020202020204" pitchFamily="34" charset="0"/>
              </a:rPr>
              <a:t> </a:t>
            </a:r>
            <a:r>
              <a:rPr lang="es-UY" sz="1800" b="1" i="1" dirty="0" smtClean="0">
                <a:solidFill>
                  <a:srgbClr val="C00000"/>
                </a:solidFill>
                <a:latin typeface="Arial" panose="020B0604020202020204" pitchFamily="34" charset="0"/>
                <a:cs typeface="Arial" panose="020B0604020202020204" pitchFamily="34" charset="0"/>
              </a:rPr>
              <a:t>Observatorio </a:t>
            </a:r>
            <a:r>
              <a:rPr lang="es-UY" sz="1800" b="1" i="1" dirty="0">
                <a:solidFill>
                  <a:srgbClr val="C00000"/>
                </a:solidFill>
                <a:latin typeface="Arial" panose="020B0604020202020204" pitchFamily="34" charset="0"/>
                <a:cs typeface="Arial" panose="020B0604020202020204" pitchFamily="34" charset="0"/>
              </a:rPr>
              <a:t>Urbano de Transferencia e Innovaciones </a:t>
            </a:r>
            <a:r>
              <a:rPr lang="es-UY" sz="1800" b="1" i="1" dirty="0" smtClean="0">
                <a:solidFill>
                  <a:srgbClr val="C00000"/>
                </a:solidFill>
                <a:latin typeface="Arial" panose="020B0604020202020204" pitchFamily="34" charset="0"/>
                <a:cs typeface="Arial" panose="020B0604020202020204" pitchFamily="34" charset="0"/>
              </a:rPr>
              <a:t>Tecnológico–Sociales</a:t>
            </a:r>
          </a:p>
          <a:p>
            <a:pPr marL="109728" indent="0" algn="just">
              <a:buNone/>
            </a:pPr>
            <a:endParaRPr lang="es-UY" sz="1800" dirty="0">
              <a:latin typeface="Arial" panose="020B0604020202020204" pitchFamily="34" charset="0"/>
              <a:cs typeface="Arial" panose="020B0604020202020204" pitchFamily="34" charset="0"/>
            </a:endParaRPr>
          </a:p>
          <a:p>
            <a:pPr marL="109728" indent="0" algn="just">
              <a:buNone/>
            </a:pPr>
            <a:endParaRPr lang="es-UY" sz="1800" dirty="0" smtClean="0">
              <a:latin typeface="Arial" panose="020B0604020202020204" pitchFamily="34" charset="0"/>
              <a:cs typeface="Arial" panose="020B0604020202020204" pitchFamily="34" charset="0"/>
            </a:endParaRPr>
          </a:p>
          <a:p>
            <a:pPr marL="109728" indent="0" algn="just">
              <a:buNone/>
            </a:pPr>
            <a:endParaRPr lang="es-UY" sz="1800" dirty="0">
              <a:latin typeface="Arial" panose="020B0604020202020204" pitchFamily="34" charset="0"/>
              <a:cs typeface="Arial" panose="020B0604020202020204" pitchFamily="34" charset="0"/>
            </a:endParaRPr>
          </a:p>
          <a:p>
            <a:pPr marL="109728" indent="0" algn="just">
              <a:buNone/>
            </a:pPr>
            <a:endParaRPr lang="es-UY" sz="1800" dirty="0" smtClean="0">
              <a:latin typeface="Arial" panose="020B0604020202020204" pitchFamily="34" charset="0"/>
              <a:cs typeface="Arial" panose="020B0604020202020204" pitchFamily="34" charset="0"/>
            </a:endParaRPr>
          </a:p>
          <a:p>
            <a:pPr marL="109728" indent="0" algn="just">
              <a:buNone/>
            </a:pPr>
            <a:endParaRPr lang="es-UY" sz="1800" dirty="0">
              <a:latin typeface="Arial" panose="020B0604020202020204" pitchFamily="34" charset="0"/>
              <a:cs typeface="Arial" panose="020B0604020202020204" pitchFamily="34" charset="0"/>
            </a:endParaRPr>
          </a:p>
          <a:p>
            <a:pPr marL="109728" indent="0" algn="just">
              <a:buNone/>
            </a:pPr>
            <a:endParaRPr lang="es-UY" sz="1800" dirty="0" smtClean="0">
              <a:latin typeface="Arial" panose="020B0604020202020204" pitchFamily="34" charset="0"/>
              <a:cs typeface="Arial" panose="020B0604020202020204" pitchFamily="34" charset="0"/>
            </a:endParaRPr>
          </a:p>
          <a:p>
            <a:pPr marL="109728" indent="0" algn="just">
              <a:buNone/>
            </a:pPr>
            <a:endParaRPr lang="es-UY" sz="1800" dirty="0">
              <a:latin typeface="Arial" panose="020B0604020202020204" pitchFamily="34" charset="0"/>
              <a:cs typeface="Arial" panose="020B0604020202020204" pitchFamily="34" charset="0"/>
            </a:endParaRPr>
          </a:p>
          <a:p>
            <a:pPr marL="109728" indent="0" algn="just">
              <a:buNone/>
            </a:pPr>
            <a:endParaRPr lang="es-UY" sz="1800" dirty="0" smtClean="0">
              <a:latin typeface="Arial" panose="020B0604020202020204" pitchFamily="34" charset="0"/>
              <a:cs typeface="Arial" panose="020B0604020202020204" pitchFamily="34" charset="0"/>
            </a:endParaRPr>
          </a:p>
          <a:p>
            <a:pPr marL="109728" indent="0" algn="just">
              <a:buNone/>
            </a:pPr>
            <a:endParaRPr lang="es-UY" sz="1800" dirty="0" smtClean="0">
              <a:latin typeface="Arial" panose="020B0604020202020204" pitchFamily="34" charset="0"/>
              <a:cs typeface="Arial" panose="020B0604020202020204" pitchFamily="34" charset="0"/>
            </a:endParaRPr>
          </a:p>
          <a:p>
            <a:pPr marL="109728" indent="0" algn="just">
              <a:buNone/>
            </a:pPr>
            <a:endParaRPr lang="es-UY" sz="1800" dirty="0">
              <a:latin typeface="Arial" panose="020B0604020202020204" pitchFamily="34" charset="0"/>
              <a:cs typeface="Arial" panose="020B0604020202020204" pitchFamily="34" charset="0"/>
            </a:endParaRPr>
          </a:p>
          <a:p>
            <a:pPr marL="109728" indent="0" algn="just">
              <a:buNone/>
            </a:pPr>
            <a:endParaRPr lang="es-UY" sz="1800" dirty="0" smtClean="0">
              <a:latin typeface="Arial" panose="020B0604020202020204" pitchFamily="34" charset="0"/>
              <a:cs typeface="Arial" panose="020B0604020202020204" pitchFamily="34" charset="0"/>
            </a:endParaRPr>
          </a:p>
          <a:p>
            <a:pPr marL="109728" indent="0" algn="just">
              <a:buNone/>
            </a:pPr>
            <a:endParaRPr lang="es-UY" sz="1800" dirty="0" smtClean="0">
              <a:latin typeface="Arial" panose="020B0604020202020204" pitchFamily="34" charset="0"/>
              <a:cs typeface="Arial" panose="020B0604020202020204" pitchFamily="34" charset="0"/>
            </a:endParaRPr>
          </a:p>
          <a:p>
            <a:pPr marL="109728" indent="0" algn="just">
              <a:buNone/>
            </a:pPr>
            <a:r>
              <a:rPr lang="es-UY" sz="1800" dirty="0" smtClean="0">
                <a:latin typeface="Arial" panose="020B0604020202020204" pitchFamily="34" charset="0"/>
                <a:cs typeface="Arial" panose="020B0604020202020204" pitchFamily="34" charset="0"/>
              </a:rPr>
              <a:t>De esta forma </a:t>
            </a:r>
            <a:r>
              <a:rPr lang="es-UY" sz="1800" b="1" dirty="0" smtClean="0">
                <a:solidFill>
                  <a:srgbClr val="0070C0"/>
                </a:solidFill>
                <a:latin typeface="Arial" panose="020B0604020202020204" pitchFamily="34" charset="0"/>
                <a:cs typeface="Arial" panose="020B0604020202020204" pitchFamily="34" charset="0"/>
              </a:rPr>
              <a:t>AUGM contribuye </a:t>
            </a:r>
            <a:r>
              <a:rPr lang="es-UY" sz="1800" b="1" dirty="0">
                <a:solidFill>
                  <a:srgbClr val="0070C0"/>
                </a:solidFill>
                <a:latin typeface="Arial" panose="020B0604020202020204" pitchFamily="34" charset="0"/>
                <a:cs typeface="Arial" panose="020B0604020202020204" pitchFamily="34" charset="0"/>
              </a:rPr>
              <a:t>a la generación de políticas públicas </a:t>
            </a:r>
            <a:r>
              <a:rPr lang="es-UY" sz="1800" b="1" dirty="0" smtClean="0">
                <a:solidFill>
                  <a:srgbClr val="0070C0"/>
                </a:solidFill>
                <a:latin typeface="Arial" panose="020B0604020202020204" pitchFamily="34" charset="0"/>
                <a:cs typeface="Arial" panose="020B0604020202020204" pitchFamily="34" charset="0"/>
              </a:rPr>
              <a:t>junto a los gobiernos locales</a:t>
            </a:r>
            <a:r>
              <a:rPr lang="es-UY" sz="1800" b="1" dirty="0" smtClean="0">
                <a:solidFill>
                  <a:srgbClr val="C00000"/>
                </a:solidFill>
                <a:latin typeface="Arial" panose="020B0604020202020204" pitchFamily="34" charset="0"/>
                <a:cs typeface="Arial" panose="020B0604020202020204" pitchFamily="34" charset="0"/>
              </a:rPr>
              <a:t>.</a:t>
            </a:r>
            <a:endParaRPr lang="es-UY" sz="1800" b="1" dirty="0">
              <a:solidFill>
                <a:srgbClr val="C00000"/>
              </a:solidFill>
              <a:latin typeface="Arial" panose="020B0604020202020204" pitchFamily="34" charset="0"/>
              <a:cs typeface="Arial" panose="020B0604020202020204" pitchFamily="34" charset="0"/>
            </a:endParaRPr>
          </a:p>
        </p:txBody>
      </p:sp>
      <p:sp>
        <p:nvSpPr>
          <p:cNvPr id="5" name="1 Título"/>
          <p:cNvSpPr>
            <a:spLocks noGrp="1"/>
          </p:cNvSpPr>
          <p:nvPr>
            <p:ph type="title"/>
          </p:nvPr>
        </p:nvSpPr>
        <p:spPr>
          <a:xfrm>
            <a:off x="683568" y="260648"/>
            <a:ext cx="8152584" cy="654896"/>
          </a:xfrm>
        </p:spPr>
        <p:txBody>
          <a:bodyPr>
            <a:noAutofit/>
          </a:bodyPr>
          <a:lstStyle/>
          <a:p>
            <a:pPr algn="l"/>
            <a:r>
              <a:rPr lang="es-UY" sz="3200" b="1" dirty="0">
                <a:latin typeface="Verdana" panose="020B0604030504040204" pitchFamily="34" charset="0"/>
                <a:ea typeface="Verdana" panose="020B0604030504040204" pitchFamily="34" charset="0"/>
                <a:cs typeface="Verdana" panose="020B0604030504040204" pitchFamily="34" charset="0"/>
              </a:rPr>
              <a:t>Red de Ciudades y </a:t>
            </a:r>
            <a:r>
              <a:rPr lang="es-UY" sz="3200" b="1" dirty="0" smtClean="0">
                <a:latin typeface="Verdana" panose="020B0604030504040204" pitchFamily="34" charset="0"/>
                <a:ea typeface="Verdana" panose="020B0604030504040204" pitchFamily="34" charset="0"/>
                <a:cs typeface="Verdana" panose="020B0604030504040204" pitchFamily="34" charset="0"/>
              </a:rPr>
              <a:t>Universidades</a:t>
            </a:r>
            <a:endParaRPr lang="es-UY" sz="3200" b="1" dirty="0">
              <a:latin typeface="Verdana" panose="020B0604030504040204" pitchFamily="34" charset="0"/>
              <a:ea typeface="Verdana" panose="020B0604030504040204" pitchFamily="34" charset="0"/>
              <a:cs typeface="Verdana" panose="020B0604030504040204" pitchFamily="34" charset="0"/>
            </a:endParaRPr>
          </a:p>
        </p:txBody>
      </p:sp>
      <p:pic>
        <p:nvPicPr>
          <p:cNvPr id="1026" name="Picture 2" descr="C:\Users\Marianella\Documents\AUGM\Observatori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780928"/>
            <a:ext cx="7704856" cy="2750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4003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t>MISCELANEA</a:t>
            </a:r>
            <a:endParaRPr lang="es-ES" b="1" dirty="0"/>
          </a:p>
        </p:txBody>
      </p:sp>
      <p:sp>
        <p:nvSpPr>
          <p:cNvPr id="3" name="2 Marcador de contenido"/>
          <p:cNvSpPr>
            <a:spLocks noGrp="1"/>
          </p:cNvSpPr>
          <p:nvPr>
            <p:ph sz="quarter" idx="1"/>
          </p:nvPr>
        </p:nvSpPr>
        <p:spPr>
          <a:xfrm>
            <a:off x="301752" y="1772816"/>
            <a:ext cx="8503920" cy="4326232"/>
          </a:xfrm>
        </p:spPr>
        <p:txBody>
          <a:bodyPr>
            <a:normAutofit fontScale="55000" lnSpcReduction="20000"/>
          </a:bodyPr>
          <a:lstStyle/>
          <a:p>
            <a:endParaRPr lang="es-ES" sz="3600" dirty="0" smtClean="0"/>
          </a:p>
          <a:p>
            <a:r>
              <a:rPr lang="es-ES" sz="3600" dirty="0" smtClean="0"/>
              <a:t>CONVENIOS </a:t>
            </a:r>
          </a:p>
          <a:p>
            <a:endParaRPr lang="es-ES" sz="3600" dirty="0"/>
          </a:p>
          <a:p>
            <a:r>
              <a:rPr lang="es-ES" sz="3600" dirty="0" smtClean="0"/>
              <a:t>EDUCACION VIRTUAL</a:t>
            </a:r>
          </a:p>
          <a:p>
            <a:endParaRPr lang="es-ES" sz="3600" dirty="0"/>
          </a:p>
          <a:p>
            <a:r>
              <a:rPr lang="es-ES" sz="3600" dirty="0" smtClean="0"/>
              <a:t>PROYECTOS INTERNACIONALES</a:t>
            </a:r>
          </a:p>
          <a:p>
            <a:endParaRPr lang="es-ES" sz="3600" dirty="0"/>
          </a:p>
          <a:p>
            <a:r>
              <a:rPr lang="es-ES" sz="3600" dirty="0" smtClean="0"/>
              <a:t>ESCUELA INTERNACIONAL DE POSGRADO</a:t>
            </a:r>
          </a:p>
          <a:p>
            <a:endParaRPr lang="es-ES" sz="3600" dirty="0"/>
          </a:p>
          <a:p>
            <a:r>
              <a:rPr lang="es-ES" sz="3600" dirty="0" smtClean="0"/>
              <a:t>ASESORAMIENTO</a:t>
            </a:r>
          </a:p>
          <a:p>
            <a:endParaRPr lang="es-ES" dirty="0"/>
          </a:p>
          <a:p>
            <a:pPr marL="0" indent="0">
              <a:buNone/>
            </a:pPr>
            <a:r>
              <a:rPr lang="es-ES" dirty="0" smtClean="0"/>
              <a:t/>
            </a:r>
            <a:br>
              <a:rPr lang="es-ES" dirty="0" smtClean="0"/>
            </a:br>
            <a:r>
              <a:rPr lang="es-ES" dirty="0" smtClean="0"/>
              <a:t/>
            </a:r>
            <a:br>
              <a:rPr lang="es-ES" dirty="0" smtClean="0"/>
            </a:br>
            <a:endParaRPr lang="es-ES" dirty="0"/>
          </a:p>
        </p:txBody>
      </p:sp>
    </p:spTree>
    <p:extLst>
      <p:ext uri="{BB962C8B-B14F-4D97-AF65-F5344CB8AC3E}">
        <p14:creationId xmlns:p14="http://schemas.microsoft.com/office/powerpoint/2010/main" val="1200057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9451" r="1764" b="13686"/>
          <a:stretch/>
        </p:blipFill>
        <p:spPr bwMode="auto">
          <a:xfrm>
            <a:off x="293528" y="836712"/>
            <a:ext cx="8670960" cy="5088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83873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contenido"/>
          <p:cNvSpPr>
            <a:spLocks noGrp="1"/>
          </p:cNvSpPr>
          <p:nvPr>
            <p:ph sz="quarter" idx="1"/>
          </p:nvPr>
        </p:nvSpPr>
        <p:spPr>
          <a:xfrm>
            <a:off x="683568" y="1700808"/>
            <a:ext cx="7776864" cy="4536504"/>
          </a:xfrm>
        </p:spPr>
        <p:txBody>
          <a:bodyPr>
            <a:normAutofit/>
          </a:bodyPr>
          <a:lstStyle/>
          <a:p>
            <a:pPr algn="just"/>
            <a:r>
              <a:rPr lang="es-UY" sz="1800" dirty="0" smtClean="0">
                <a:latin typeface="Arial" panose="020B0604020202020204" pitchFamily="34" charset="0"/>
                <a:cs typeface="Arial" panose="020B0604020202020204" pitchFamily="34" charset="0"/>
              </a:rPr>
              <a:t>Las actividades de AUGM se proyectan a través del Espacio Latinoamericano y Caribeño de Educación Superior.</a:t>
            </a:r>
          </a:p>
          <a:p>
            <a:pPr marL="0" indent="0" algn="just">
              <a:buNone/>
            </a:pPr>
            <a:endParaRPr lang="es-UY" sz="1800" dirty="0" smtClean="0">
              <a:latin typeface="Arial" panose="020B0604020202020204" pitchFamily="34" charset="0"/>
              <a:cs typeface="Arial" panose="020B0604020202020204" pitchFamily="34" charset="0"/>
            </a:endParaRPr>
          </a:p>
          <a:p>
            <a:pPr algn="just"/>
            <a:r>
              <a:rPr lang="es-UY" sz="1800" dirty="0" smtClean="0">
                <a:latin typeface="Arial" panose="020B0604020202020204" pitchFamily="34" charset="0"/>
                <a:cs typeface="Arial" panose="020B0604020202020204" pitchFamily="34" charset="0"/>
              </a:rPr>
              <a:t>“Plan </a:t>
            </a:r>
            <a:r>
              <a:rPr lang="es-UY" sz="1800" dirty="0">
                <a:latin typeface="Arial" panose="020B0604020202020204" pitchFamily="34" charset="0"/>
                <a:cs typeface="Arial" panose="020B0604020202020204" pitchFamily="34" charset="0"/>
              </a:rPr>
              <a:t>de Acción” de la CRES 2008, </a:t>
            </a:r>
            <a:r>
              <a:rPr lang="es-UY" sz="1800" dirty="0" smtClean="0">
                <a:latin typeface="Arial" panose="020B0604020202020204" pitchFamily="34" charset="0"/>
                <a:cs typeface="Arial" panose="020B0604020202020204" pitchFamily="34" charset="0"/>
              </a:rPr>
              <a:t>señala la necesidad </a:t>
            </a:r>
            <a:r>
              <a:rPr lang="es-UY" sz="1800" dirty="0">
                <a:latin typeface="Arial" panose="020B0604020202020204" pitchFamily="34" charset="0"/>
                <a:cs typeface="Arial" panose="020B0604020202020204" pitchFamily="34" charset="0"/>
              </a:rPr>
              <a:t>de consolidar el papel de la </a:t>
            </a:r>
            <a:r>
              <a:rPr lang="es-UY" sz="1800" dirty="0" smtClean="0">
                <a:latin typeface="Arial" panose="020B0604020202020204" pitchFamily="34" charset="0"/>
                <a:cs typeface="Arial" panose="020B0604020202020204" pitchFamily="34" charset="0"/>
              </a:rPr>
              <a:t>ES </a:t>
            </a:r>
            <a:r>
              <a:rPr lang="es-UY" sz="1800" dirty="0">
                <a:latin typeface="Arial" panose="020B0604020202020204" pitchFamily="34" charset="0"/>
                <a:cs typeface="Arial" panose="020B0604020202020204" pitchFamily="34" charset="0"/>
              </a:rPr>
              <a:t>en la región como </a:t>
            </a:r>
            <a:r>
              <a:rPr lang="es-UY" sz="1800" dirty="0" smtClean="0">
                <a:latin typeface="Arial" panose="020B0604020202020204" pitchFamily="34" charset="0"/>
                <a:cs typeface="Arial" panose="020B0604020202020204" pitchFamily="34" charset="0"/>
              </a:rPr>
              <a:t>factor estratégico </a:t>
            </a:r>
            <a:r>
              <a:rPr lang="es-UY" sz="1800" dirty="0">
                <a:latin typeface="Arial" panose="020B0604020202020204" pitchFamily="34" charset="0"/>
                <a:cs typeface="Arial" panose="020B0604020202020204" pitchFamily="34" charset="0"/>
              </a:rPr>
              <a:t>para el desarrollo sustentable y para la promoción de la inclusión social y </a:t>
            </a:r>
            <a:r>
              <a:rPr lang="es-UY" sz="1800" dirty="0" smtClean="0">
                <a:latin typeface="Arial" panose="020B0604020202020204" pitchFamily="34" charset="0"/>
                <a:cs typeface="Arial" panose="020B0604020202020204" pitchFamily="34" charset="0"/>
              </a:rPr>
              <a:t>la solidaridad </a:t>
            </a:r>
            <a:r>
              <a:rPr lang="es-UY" sz="1800" dirty="0">
                <a:latin typeface="Arial" panose="020B0604020202020204" pitchFamily="34" charset="0"/>
                <a:cs typeface="Arial" panose="020B0604020202020204" pitchFamily="34" charset="0"/>
              </a:rPr>
              <a:t>regional. </a:t>
            </a:r>
            <a:endParaRPr lang="es-UY" sz="1800" dirty="0" smtClean="0">
              <a:latin typeface="Arial" panose="020B0604020202020204" pitchFamily="34" charset="0"/>
              <a:cs typeface="Arial" panose="020B0604020202020204" pitchFamily="34" charset="0"/>
            </a:endParaRPr>
          </a:p>
          <a:p>
            <a:pPr algn="just"/>
            <a:endParaRPr lang="es-UY" sz="1800" dirty="0">
              <a:latin typeface="Arial" panose="020B0604020202020204" pitchFamily="34" charset="0"/>
              <a:cs typeface="Arial" panose="020B0604020202020204" pitchFamily="34" charset="0"/>
            </a:endParaRPr>
          </a:p>
          <a:p>
            <a:pPr algn="just"/>
            <a:r>
              <a:rPr lang="es-UY" sz="1800" dirty="0" smtClean="0">
                <a:latin typeface="Arial" panose="020B0604020202020204" pitchFamily="34" charset="0"/>
                <a:cs typeface="Arial" panose="020B0604020202020204" pitchFamily="34" charset="0"/>
              </a:rPr>
              <a:t>La </a:t>
            </a:r>
            <a:r>
              <a:rPr lang="es-UY" sz="1800" dirty="0">
                <a:latin typeface="Arial" panose="020B0604020202020204" pitchFamily="34" charset="0"/>
                <a:cs typeface="Arial" panose="020B0604020202020204" pitchFamily="34" charset="0"/>
              </a:rPr>
              <a:t>educación concebida como bien público social, derecho universal y deber del Estado, obliga a </a:t>
            </a:r>
            <a:r>
              <a:rPr lang="es-UY" sz="1800" dirty="0" smtClean="0">
                <a:latin typeface="Arial" panose="020B0604020202020204" pitchFamily="34" charset="0"/>
                <a:cs typeface="Arial" panose="020B0604020202020204" pitchFamily="34" charset="0"/>
              </a:rPr>
              <a:t>las IES </a:t>
            </a:r>
            <a:r>
              <a:rPr lang="es-UY" sz="1800" dirty="0">
                <a:latin typeface="Arial" panose="020B0604020202020204" pitchFamily="34" charset="0"/>
                <a:cs typeface="Arial" panose="020B0604020202020204" pitchFamily="34" charset="0"/>
              </a:rPr>
              <a:t>a afirmar una </a:t>
            </a:r>
            <a:r>
              <a:rPr lang="es-UY" sz="1800" dirty="0" smtClean="0">
                <a:latin typeface="Arial" panose="020B0604020202020204" pitchFamily="34" charset="0"/>
                <a:cs typeface="Arial" panose="020B0604020202020204" pitchFamily="34" charset="0"/>
              </a:rPr>
              <a:t>noción de </a:t>
            </a:r>
            <a:r>
              <a:rPr lang="es-UY" sz="1800" dirty="0">
                <a:latin typeface="Arial" panose="020B0604020202020204" pitchFamily="34" charset="0"/>
                <a:cs typeface="Arial" panose="020B0604020202020204" pitchFamily="34" charset="0"/>
              </a:rPr>
              <a:t>calidad, vinculada a la pertinencia e inclusión social y a generar un diálogo entre </a:t>
            </a:r>
            <a:r>
              <a:rPr lang="es-UY" sz="1800" dirty="0" smtClean="0">
                <a:latin typeface="Arial" panose="020B0604020202020204" pitchFamily="34" charset="0"/>
                <a:cs typeface="Arial" panose="020B0604020202020204" pitchFamily="34" charset="0"/>
              </a:rPr>
              <a:t>pares con </a:t>
            </a:r>
            <a:r>
              <a:rPr lang="es-UY" sz="1800" dirty="0">
                <a:latin typeface="Arial" panose="020B0604020202020204" pitchFamily="34" charset="0"/>
                <a:cs typeface="Arial" panose="020B0604020202020204" pitchFamily="34" charset="0"/>
              </a:rPr>
              <a:t>otras regiones, con énfasis en la cooperación sur-sur, entre otros. </a:t>
            </a:r>
          </a:p>
        </p:txBody>
      </p:sp>
      <p:sp>
        <p:nvSpPr>
          <p:cNvPr id="6" name="1 Título"/>
          <p:cNvSpPr>
            <a:spLocks noGrp="1"/>
          </p:cNvSpPr>
          <p:nvPr>
            <p:ph type="title"/>
          </p:nvPr>
        </p:nvSpPr>
        <p:spPr>
          <a:xfrm>
            <a:off x="683568" y="404664"/>
            <a:ext cx="7920880" cy="620881"/>
          </a:xfrm>
        </p:spPr>
        <p:txBody>
          <a:bodyPr>
            <a:normAutofit fontScale="90000"/>
          </a:bodyPr>
          <a:lstStyle/>
          <a:p>
            <a:pPr algn="l"/>
            <a:r>
              <a:rPr lang="es-UY" b="1" dirty="0" smtClean="0">
                <a:latin typeface="Verdana" panose="020B0604030504040204" pitchFamily="34" charset="0"/>
                <a:ea typeface="Verdana" panose="020B0604030504040204" pitchFamily="34" charset="0"/>
                <a:cs typeface="Verdana" panose="020B0604030504040204" pitchFamily="34" charset="0"/>
              </a:rPr>
              <a:t>Espacio LA y C de la ES /</a:t>
            </a:r>
            <a:r>
              <a:rPr lang="es-UY"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/ENLACES</a:t>
            </a:r>
            <a:endParaRPr lang="es-UY" b="1" dirty="0">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705886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4117" b="13059"/>
          <a:stretch/>
        </p:blipFill>
        <p:spPr bwMode="auto">
          <a:xfrm>
            <a:off x="179512" y="260648"/>
            <a:ext cx="8784976"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1314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title"/>
          </p:nvPr>
        </p:nvSpPr>
        <p:spPr>
          <a:xfrm>
            <a:off x="502096" y="332656"/>
            <a:ext cx="8534400" cy="758952"/>
          </a:xfrm>
        </p:spPr>
        <p:txBody>
          <a:bodyPr>
            <a:noAutofit/>
          </a:bodyPr>
          <a:lstStyle/>
          <a:p>
            <a:pPr algn="l"/>
            <a:r>
              <a:rPr lang="es-UY" sz="2400" b="1" dirty="0">
                <a:latin typeface="Verdana" panose="020B0604030504040204" pitchFamily="34" charset="0"/>
                <a:ea typeface="Verdana" panose="020B0604030504040204" pitchFamily="34" charset="0"/>
                <a:cs typeface="Verdana" panose="020B0604030504040204" pitchFamily="34" charset="0"/>
              </a:rPr>
              <a:t>Primer Foro abierto de Ciencias para América Latina y el Caribe </a:t>
            </a:r>
            <a:r>
              <a:rPr lang="es-UY" sz="2400" b="1" dirty="0" smtClean="0">
                <a:latin typeface="Verdana" panose="020B0604030504040204" pitchFamily="34" charset="0"/>
                <a:ea typeface="Verdana" panose="020B0604030504040204" pitchFamily="34" charset="0"/>
                <a:cs typeface="Verdana" panose="020B0604030504040204" pitchFamily="34" charset="0"/>
              </a:rPr>
              <a:t>- CILAC </a:t>
            </a:r>
            <a:r>
              <a:rPr lang="es-UY" sz="2400" b="1" dirty="0">
                <a:latin typeface="Verdana" panose="020B0604030504040204" pitchFamily="34" charset="0"/>
                <a:ea typeface="Verdana" panose="020B0604030504040204" pitchFamily="34" charset="0"/>
                <a:cs typeface="Verdana" panose="020B0604030504040204" pitchFamily="34" charset="0"/>
              </a:rPr>
              <a:t>2016 </a:t>
            </a:r>
            <a:r>
              <a:rPr lang="es-UY" sz="2400" b="1" dirty="0" smtClean="0">
                <a:latin typeface="Verdana" panose="020B0604030504040204" pitchFamily="34" charset="0"/>
                <a:ea typeface="Verdana" panose="020B0604030504040204" pitchFamily="34" charset="0"/>
                <a:cs typeface="Verdana" panose="020B0604030504040204" pitchFamily="34" charset="0"/>
              </a:rPr>
              <a:t>-</a:t>
            </a:r>
            <a:endParaRPr lang="es-UY" sz="24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2 Marcador de contenido"/>
          <p:cNvSpPr>
            <a:spLocks noGrp="1"/>
          </p:cNvSpPr>
          <p:nvPr>
            <p:ph sz="quarter" idx="1"/>
          </p:nvPr>
        </p:nvSpPr>
        <p:spPr>
          <a:xfrm>
            <a:off x="395536" y="1556792"/>
            <a:ext cx="8280920" cy="4896544"/>
          </a:xfrm>
        </p:spPr>
        <p:txBody>
          <a:bodyPr>
            <a:normAutofit/>
          </a:bodyPr>
          <a:lstStyle/>
          <a:p>
            <a:pPr marL="109728" indent="0" algn="just">
              <a:buNone/>
            </a:pPr>
            <a:endParaRPr lang="es-UY" sz="1800" dirty="0" smtClean="0">
              <a:latin typeface="Arial" panose="020B0604020202020204" pitchFamily="34" charset="0"/>
              <a:cs typeface="Arial" panose="020B0604020202020204" pitchFamily="34" charset="0"/>
            </a:endParaRPr>
          </a:p>
          <a:p>
            <a:pPr marL="109728" indent="0" algn="just">
              <a:buNone/>
            </a:pPr>
            <a:r>
              <a:rPr lang="es-UY" sz="1800" b="1" dirty="0" smtClean="0">
                <a:latin typeface="Arial" panose="020B0604020202020204" pitchFamily="34" charset="0"/>
                <a:cs typeface="Arial" panose="020B0604020202020204" pitchFamily="34" charset="0"/>
              </a:rPr>
              <a:t>Del 6 </a:t>
            </a:r>
            <a:r>
              <a:rPr lang="es-UY" sz="1800" b="1" dirty="0">
                <a:latin typeface="Arial" panose="020B0604020202020204" pitchFamily="34" charset="0"/>
                <a:cs typeface="Arial" panose="020B0604020202020204" pitchFamily="34" charset="0"/>
              </a:rPr>
              <a:t>al 9 de setiembre del </a:t>
            </a:r>
            <a:r>
              <a:rPr lang="es-UY" sz="1800" b="1" dirty="0" smtClean="0">
                <a:latin typeface="Arial" panose="020B0604020202020204" pitchFamily="34" charset="0"/>
                <a:cs typeface="Arial" panose="020B0604020202020204" pitchFamily="34" charset="0"/>
              </a:rPr>
              <a:t>2016</a:t>
            </a:r>
          </a:p>
          <a:p>
            <a:pPr marL="109728" indent="0" algn="just">
              <a:buNone/>
            </a:pPr>
            <a:endParaRPr lang="es-UY" sz="1800" b="1" dirty="0" smtClean="0">
              <a:latin typeface="Arial" panose="020B0604020202020204" pitchFamily="34" charset="0"/>
              <a:cs typeface="Arial" panose="020B0604020202020204" pitchFamily="34" charset="0"/>
            </a:endParaRPr>
          </a:p>
          <a:p>
            <a:pPr marL="109728" indent="0" algn="just">
              <a:buNone/>
            </a:pPr>
            <a:r>
              <a:rPr lang="es-UY" sz="1800" i="1" dirty="0" smtClean="0">
                <a:latin typeface="Arial" panose="020B0604020202020204" pitchFamily="34" charset="0"/>
                <a:cs typeface="Arial" panose="020B0604020202020204" pitchFamily="34" charset="0"/>
              </a:rPr>
              <a:t>“</a:t>
            </a:r>
            <a:r>
              <a:rPr lang="es-UY" sz="1800" i="1" dirty="0">
                <a:latin typeface="Arial" panose="020B0604020202020204" pitchFamily="34" charset="0"/>
                <a:cs typeface="Arial" panose="020B0604020202020204" pitchFamily="34" charset="0"/>
              </a:rPr>
              <a:t>Ciencia, Tecnología e Innovación (CTI) para el desarrollo sostenible de la </a:t>
            </a:r>
            <a:r>
              <a:rPr lang="es-UY" sz="1800" i="1" dirty="0" smtClean="0">
                <a:latin typeface="Arial" panose="020B0604020202020204" pitchFamily="34" charset="0"/>
                <a:cs typeface="Arial" panose="020B0604020202020204" pitchFamily="34" charset="0"/>
              </a:rPr>
              <a:t>región”</a:t>
            </a:r>
            <a:endParaRPr lang="es-UY" sz="1800" i="1" dirty="0">
              <a:latin typeface="Arial" panose="020B0604020202020204" pitchFamily="34" charset="0"/>
              <a:cs typeface="Arial" panose="020B0604020202020204" pitchFamily="34" charset="0"/>
            </a:endParaRPr>
          </a:p>
          <a:p>
            <a:pPr marL="109728" indent="0" algn="just">
              <a:buNone/>
            </a:pPr>
            <a:endParaRPr lang="es-UY" sz="1800" dirty="0">
              <a:latin typeface="Arial" panose="020B0604020202020204" pitchFamily="34" charset="0"/>
              <a:cs typeface="Arial" panose="020B0604020202020204" pitchFamily="34" charset="0"/>
            </a:endParaRPr>
          </a:p>
          <a:p>
            <a:pPr marL="109728" indent="0" algn="just">
              <a:buNone/>
            </a:pPr>
            <a:r>
              <a:rPr lang="es-UY" sz="1800" b="1" dirty="0" smtClean="0">
                <a:latin typeface="Arial" panose="020B0604020202020204" pitchFamily="34" charset="0"/>
                <a:cs typeface="Arial" panose="020B0604020202020204" pitchFamily="34" charset="0"/>
              </a:rPr>
              <a:t>Principal objetivo</a:t>
            </a:r>
            <a:r>
              <a:rPr lang="es-UY" sz="1800" dirty="0" smtClean="0">
                <a:latin typeface="Arial" panose="020B0604020202020204" pitchFamily="34" charset="0"/>
                <a:cs typeface="Arial" panose="020B0604020202020204" pitchFamily="34" charset="0"/>
              </a:rPr>
              <a:t>: </a:t>
            </a:r>
          </a:p>
          <a:p>
            <a:pPr marL="109728" indent="0" algn="just">
              <a:buNone/>
            </a:pPr>
            <a:endParaRPr lang="es-UY" sz="1800" dirty="0" smtClean="0">
              <a:latin typeface="Arial" panose="020B0604020202020204" pitchFamily="34" charset="0"/>
              <a:cs typeface="Arial" panose="020B0604020202020204" pitchFamily="34" charset="0"/>
            </a:endParaRPr>
          </a:p>
          <a:p>
            <a:pPr marL="109728" indent="0" algn="just">
              <a:buNone/>
            </a:pPr>
            <a:r>
              <a:rPr lang="es-UY" sz="2400" dirty="0" smtClean="0">
                <a:latin typeface="Arial" panose="020B0604020202020204" pitchFamily="34" charset="0"/>
                <a:cs typeface="Arial" panose="020B0604020202020204" pitchFamily="34" charset="0"/>
              </a:rPr>
              <a:t>Crear </a:t>
            </a:r>
            <a:r>
              <a:rPr lang="es-UY" sz="2400" dirty="0">
                <a:latin typeface="Arial" panose="020B0604020202020204" pitchFamily="34" charset="0"/>
                <a:cs typeface="Arial" panose="020B0604020202020204" pitchFamily="34" charset="0"/>
              </a:rPr>
              <a:t>un espacio dinámico e inclusivo para debatir, planificar y monitorear −entre todos los actores involucrados: gobierno, universidades, empresas, investigadores, sector social− la integración científico-tecnológica de la región y el papel del sistema.</a:t>
            </a:r>
          </a:p>
          <a:p>
            <a:pPr algn="just"/>
            <a:endParaRPr lang="es-UY" sz="1800" dirty="0">
              <a:latin typeface="Arial" panose="020B0604020202020204" pitchFamily="34" charset="0"/>
              <a:cs typeface="Arial" panose="020B0604020202020204" pitchFamily="34" charset="0"/>
            </a:endParaRPr>
          </a:p>
          <a:p>
            <a:pPr algn="just"/>
            <a:endParaRPr lang="es-UY" sz="1800" dirty="0">
              <a:latin typeface="Arial" panose="020B0604020202020204" pitchFamily="34" charset="0"/>
              <a:cs typeface="Arial" panose="020B0604020202020204" pitchFamily="34" charset="0"/>
            </a:endParaRPr>
          </a:p>
          <a:p>
            <a:pPr algn="just"/>
            <a:endParaRPr lang="es-UY" sz="1800" dirty="0"/>
          </a:p>
        </p:txBody>
      </p:sp>
    </p:spTree>
    <p:extLst>
      <p:ext uri="{BB962C8B-B14F-4D97-AF65-F5344CB8AC3E}">
        <p14:creationId xmlns:p14="http://schemas.microsoft.com/office/powerpoint/2010/main" val="31029965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EJES DE ABORDAJE</a:t>
            </a:r>
            <a:endParaRPr lang="es-ES" dirty="0"/>
          </a:p>
        </p:txBody>
      </p:sp>
      <p:sp>
        <p:nvSpPr>
          <p:cNvPr id="3" name="2 Marcador de contenido"/>
          <p:cNvSpPr>
            <a:spLocks noGrp="1"/>
          </p:cNvSpPr>
          <p:nvPr>
            <p:ph sz="quarter" idx="1"/>
          </p:nvPr>
        </p:nvSpPr>
        <p:spPr/>
        <p:txBody>
          <a:bodyPr/>
          <a:lstStyle/>
          <a:p>
            <a:r>
              <a:rPr lang="es-ES" dirty="0" smtClean="0"/>
              <a:t>Ciencias para la AGENDA 2030 (ODS)</a:t>
            </a:r>
          </a:p>
          <a:p>
            <a:endParaRPr lang="es-ES" dirty="0" smtClean="0"/>
          </a:p>
          <a:p>
            <a:r>
              <a:rPr lang="es-ES" dirty="0" smtClean="0"/>
              <a:t>Políticas Públicas.</a:t>
            </a:r>
          </a:p>
          <a:p>
            <a:endParaRPr lang="es-ES" dirty="0" smtClean="0"/>
          </a:p>
          <a:p>
            <a:r>
              <a:rPr lang="es-ES" b="1" dirty="0" smtClean="0">
                <a:solidFill>
                  <a:srgbClr val="00B050"/>
                </a:solidFill>
              </a:rPr>
              <a:t>Universidades para el desarrollo.</a:t>
            </a:r>
          </a:p>
          <a:p>
            <a:endParaRPr lang="es-ES" b="1" dirty="0" smtClean="0">
              <a:solidFill>
                <a:srgbClr val="00B050"/>
              </a:solidFill>
            </a:endParaRPr>
          </a:p>
          <a:p>
            <a:r>
              <a:rPr lang="es-ES" dirty="0" smtClean="0"/>
              <a:t>Ciencias para la innovación empresarial.</a:t>
            </a:r>
          </a:p>
          <a:p>
            <a:endParaRPr lang="es-ES" dirty="0" smtClean="0"/>
          </a:p>
          <a:p>
            <a:r>
              <a:rPr lang="es-ES" dirty="0" smtClean="0"/>
              <a:t>Cultivando ciencias y ciudadanía.</a:t>
            </a:r>
          </a:p>
          <a:p>
            <a:endParaRPr lang="es-ES" dirty="0"/>
          </a:p>
        </p:txBody>
      </p:sp>
    </p:spTree>
    <p:extLst>
      <p:ext uri="{BB962C8B-B14F-4D97-AF65-F5344CB8AC3E}">
        <p14:creationId xmlns:p14="http://schemas.microsoft.com/office/powerpoint/2010/main" val="17591127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b="1" dirty="0" smtClean="0">
                <a:latin typeface="Verdana" panose="020B0604030504040204" pitchFamily="34" charset="0"/>
                <a:ea typeface="Verdana" panose="020B0604030504040204" pitchFamily="34" charset="0"/>
                <a:cs typeface="Verdana" panose="020B0604030504040204" pitchFamily="34" charset="0"/>
              </a:rPr>
              <a:t>MUCHAS GRACIAS</a:t>
            </a:r>
            <a:endParaRPr lang="es-UY" b="1" dirty="0">
              <a:latin typeface="Verdana" panose="020B0604030504040204" pitchFamily="34" charset="0"/>
              <a:ea typeface="Verdana" panose="020B0604030504040204" pitchFamily="34" charset="0"/>
              <a:cs typeface="Verdana" panose="020B0604030504040204" pitchFamily="34" charset="0"/>
            </a:endParaRPr>
          </a:p>
        </p:txBody>
      </p:sp>
      <p:pic>
        <p:nvPicPr>
          <p:cNvPr id="2050" name="Picture 2" descr="http://grupomontevideo.org/sitio/wp-content/themes/AUGM/images/logo_aug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1988840"/>
            <a:ext cx="1995221" cy="2520280"/>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2208865" y="4773051"/>
            <a:ext cx="4561249" cy="1107996"/>
          </a:xfrm>
          <a:prstGeom prst="rect">
            <a:avLst/>
          </a:prstGeom>
          <a:noFill/>
        </p:spPr>
        <p:txBody>
          <a:bodyPr wrap="none" rtlCol="0">
            <a:spAutoFit/>
          </a:bodyPr>
          <a:lstStyle/>
          <a:p>
            <a:pPr algn="ctr"/>
            <a:r>
              <a:rPr lang="es-UY" sz="1600" dirty="0" smtClean="0">
                <a:latin typeface="Verdana" panose="020B0604030504040204" pitchFamily="34" charset="0"/>
                <a:ea typeface="Verdana" panose="020B0604030504040204" pitchFamily="34" charset="0"/>
                <a:cs typeface="Verdana" panose="020B0604030504040204" pitchFamily="34" charset="0"/>
              </a:rPr>
              <a:t>Dr. Álvaro </a:t>
            </a:r>
            <a:r>
              <a:rPr lang="es-UY" sz="1600" dirty="0" err="1" smtClean="0">
                <a:latin typeface="Verdana" panose="020B0604030504040204" pitchFamily="34" charset="0"/>
                <a:ea typeface="Verdana" panose="020B0604030504040204" pitchFamily="34" charset="0"/>
                <a:cs typeface="Verdana" panose="020B0604030504040204" pitchFamily="34" charset="0"/>
              </a:rPr>
              <a:t>Maglia</a:t>
            </a:r>
            <a:endParaRPr lang="es-UY" sz="1600" dirty="0" smtClean="0">
              <a:latin typeface="Verdana" panose="020B0604030504040204" pitchFamily="34" charset="0"/>
              <a:ea typeface="Verdana" panose="020B0604030504040204" pitchFamily="34" charset="0"/>
              <a:cs typeface="Verdana" panose="020B0604030504040204" pitchFamily="34" charset="0"/>
            </a:endParaRPr>
          </a:p>
          <a:p>
            <a:pPr algn="ctr"/>
            <a:r>
              <a:rPr lang="es-UY" sz="1600" dirty="0" smtClean="0">
                <a:latin typeface="Verdana" panose="020B0604030504040204" pitchFamily="34" charset="0"/>
                <a:ea typeface="Verdana" panose="020B0604030504040204" pitchFamily="34" charset="0"/>
                <a:cs typeface="Verdana" panose="020B0604030504040204" pitchFamily="34" charset="0"/>
              </a:rPr>
              <a:t>Secretario Ejecutivo de AUGM</a:t>
            </a:r>
          </a:p>
          <a:p>
            <a:pPr algn="ctr"/>
            <a:r>
              <a:rPr lang="es-UY" sz="1600" dirty="0" smtClean="0">
                <a:latin typeface="Verdana" panose="020B0604030504040204" pitchFamily="34" charset="0"/>
                <a:ea typeface="Verdana" panose="020B0604030504040204" pitchFamily="34" charset="0"/>
                <a:cs typeface="Verdana" panose="020B0604030504040204" pitchFamily="34" charset="0"/>
                <a:hlinkClick r:id="rId3"/>
              </a:rPr>
              <a:t>secretariaejecutiva@grupomontevideo.org</a:t>
            </a:r>
            <a:endParaRPr lang="es-UY" sz="1600" dirty="0" smtClean="0">
              <a:latin typeface="Verdana" panose="020B0604030504040204" pitchFamily="34" charset="0"/>
              <a:ea typeface="Verdana" panose="020B0604030504040204" pitchFamily="34" charset="0"/>
              <a:cs typeface="Verdana" panose="020B0604030504040204" pitchFamily="34" charset="0"/>
            </a:endParaRPr>
          </a:p>
          <a:p>
            <a:pPr algn="ctr"/>
            <a:endParaRPr lang="es-UY" sz="1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825106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589" t="10078" r="33763" b="13686"/>
          <a:stretch/>
        </p:blipFill>
        <p:spPr bwMode="auto">
          <a:xfrm>
            <a:off x="1619671" y="213792"/>
            <a:ext cx="6057075" cy="6455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318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UNIVERSIDADES FUNDADORAS</a:t>
            </a:r>
            <a:endParaRPr lang="es-ES" dirty="0"/>
          </a:p>
        </p:txBody>
      </p:sp>
      <p:sp>
        <p:nvSpPr>
          <p:cNvPr id="3" name="2 Marcador de contenido"/>
          <p:cNvSpPr>
            <a:spLocks noGrp="1"/>
          </p:cNvSpPr>
          <p:nvPr>
            <p:ph sz="quarter" idx="1"/>
          </p:nvPr>
        </p:nvSpPr>
        <p:spPr>
          <a:xfrm>
            <a:off x="301752" y="1412776"/>
            <a:ext cx="8503920" cy="4686272"/>
          </a:xfrm>
        </p:spPr>
        <p:txBody>
          <a:bodyPr>
            <a:normAutofit lnSpcReduction="10000"/>
          </a:bodyPr>
          <a:lstStyle/>
          <a:p>
            <a:r>
              <a:rPr lang="es-ES" sz="2400" dirty="0" smtClean="0">
                <a:solidFill>
                  <a:schemeClr val="accent3">
                    <a:lumMod val="75000"/>
                  </a:schemeClr>
                </a:solidFill>
              </a:rPr>
              <a:t>ARGENTINA</a:t>
            </a:r>
          </a:p>
          <a:p>
            <a:pPr lvl="1"/>
            <a:r>
              <a:rPr lang="es-ES" sz="2400" dirty="0" smtClean="0">
                <a:solidFill>
                  <a:schemeClr val="accent3">
                    <a:lumMod val="75000"/>
                  </a:schemeClr>
                </a:solidFill>
              </a:rPr>
              <a:t>Del Litoral, de Buenos Aires, de Rosario, de La Plata, de Entre Ríos. </a:t>
            </a:r>
          </a:p>
          <a:p>
            <a:pPr lvl="1"/>
            <a:endParaRPr lang="es-ES" sz="2400" dirty="0" smtClean="0">
              <a:solidFill>
                <a:schemeClr val="accent3">
                  <a:lumMod val="75000"/>
                </a:schemeClr>
              </a:solidFill>
            </a:endParaRPr>
          </a:p>
          <a:p>
            <a:r>
              <a:rPr lang="es-ES" sz="2400" dirty="0" smtClean="0">
                <a:solidFill>
                  <a:srgbClr val="00B050"/>
                </a:solidFill>
              </a:rPr>
              <a:t>BRASIL</a:t>
            </a:r>
          </a:p>
          <a:p>
            <a:pPr lvl="1"/>
            <a:r>
              <a:rPr lang="es-ES" sz="2400" dirty="0" smtClean="0">
                <a:solidFill>
                  <a:srgbClr val="00B050"/>
                </a:solidFill>
              </a:rPr>
              <a:t>Federal  de Santa </a:t>
            </a:r>
            <a:r>
              <a:rPr lang="es-ES" sz="2400" dirty="0" err="1" smtClean="0">
                <a:solidFill>
                  <a:srgbClr val="00B050"/>
                </a:solidFill>
              </a:rPr>
              <a:t>Maria</a:t>
            </a:r>
            <a:endParaRPr lang="es-ES" sz="2400" dirty="0" smtClean="0">
              <a:solidFill>
                <a:srgbClr val="00B050"/>
              </a:solidFill>
            </a:endParaRPr>
          </a:p>
          <a:p>
            <a:endParaRPr lang="es-ES" sz="2400" dirty="0" smtClean="0"/>
          </a:p>
          <a:p>
            <a:r>
              <a:rPr lang="es-ES" sz="2400" dirty="0" smtClean="0">
                <a:solidFill>
                  <a:srgbClr val="FF0000"/>
                </a:solidFill>
              </a:rPr>
              <a:t>PARAGUAY</a:t>
            </a:r>
          </a:p>
          <a:p>
            <a:pPr lvl="2"/>
            <a:r>
              <a:rPr lang="es-ES" dirty="0" smtClean="0">
                <a:solidFill>
                  <a:srgbClr val="FF0000"/>
                </a:solidFill>
              </a:rPr>
              <a:t>Nacional de Asunción</a:t>
            </a:r>
          </a:p>
          <a:p>
            <a:endParaRPr lang="es-ES" sz="2400" dirty="0" smtClean="0"/>
          </a:p>
          <a:p>
            <a:r>
              <a:rPr lang="es-ES" sz="2400" dirty="0" smtClean="0">
                <a:solidFill>
                  <a:srgbClr val="7030A0"/>
                </a:solidFill>
              </a:rPr>
              <a:t>URUGUAY</a:t>
            </a:r>
          </a:p>
          <a:p>
            <a:pPr lvl="1"/>
            <a:r>
              <a:rPr lang="es-ES" sz="1900" dirty="0" smtClean="0">
                <a:solidFill>
                  <a:srgbClr val="7030A0"/>
                </a:solidFill>
              </a:rPr>
              <a:t>De la República</a:t>
            </a:r>
          </a:p>
          <a:p>
            <a:endParaRPr lang="es-ES" dirty="0" smtClean="0"/>
          </a:p>
          <a:p>
            <a:endParaRPr lang="es-ES" dirty="0"/>
          </a:p>
        </p:txBody>
      </p:sp>
    </p:spTree>
    <p:extLst>
      <p:ext uri="{BB962C8B-B14F-4D97-AF65-F5344CB8AC3E}">
        <p14:creationId xmlns:p14="http://schemas.microsoft.com/office/powerpoint/2010/main" val="21509158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endParaRPr lang="es-ES"/>
          </a:p>
        </p:txBody>
      </p:sp>
      <p:sp>
        <p:nvSpPr>
          <p:cNvPr id="5" name="4 Marcador de texto"/>
          <p:cNvSpPr>
            <a:spLocks noGrp="1"/>
          </p:cNvSpPr>
          <p:nvPr>
            <p:ph type="body" idx="2"/>
          </p:nvPr>
        </p:nvSpPr>
        <p:spPr>
          <a:xfrm>
            <a:off x="251520" y="1916832"/>
            <a:ext cx="2362200" cy="4144963"/>
          </a:xfrm>
        </p:spPr>
        <p:txBody>
          <a:bodyPr/>
          <a:lstStyle/>
          <a:p>
            <a:r>
              <a:rPr lang="es-ES" dirty="0" smtClean="0"/>
              <a:t>U</a:t>
            </a:r>
            <a:endParaRPr lang="es-ES" dirty="0"/>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tretch>
            <a:fillRect/>
          </a:stretch>
        </p:blipFill>
        <p:spPr bwMode="auto">
          <a:xfrm>
            <a:off x="3851920" y="548680"/>
            <a:ext cx="3808420" cy="5797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Elipse"/>
          <p:cNvSpPr/>
          <p:nvPr/>
        </p:nvSpPr>
        <p:spPr>
          <a:xfrm>
            <a:off x="6262809" y="3773306"/>
            <a:ext cx="162018" cy="2286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3625082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260648"/>
            <a:ext cx="8440616" cy="792088"/>
          </a:xfrm>
        </p:spPr>
        <p:txBody>
          <a:bodyPr>
            <a:normAutofit fontScale="90000"/>
          </a:bodyPr>
          <a:lstStyle/>
          <a:p>
            <a:r>
              <a:rPr lang="es-UY" sz="3000" b="1" dirty="0" smtClean="0">
                <a:latin typeface="Verdana" panose="020B0604030504040204" pitchFamily="34" charset="0"/>
                <a:ea typeface="Verdana" panose="020B0604030504040204" pitchFamily="34" charset="0"/>
                <a:cs typeface="Verdana" panose="020B0604030504040204" pitchFamily="34" charset="0"/>
              </a:rPr>
              <a:t> </a:t>
            </a:r>
            <a:br>
              <a:rPr lang="es-UY" sz="3000" b="1" dirty="0" smtClean="0">
                <a:latin typeface="Verdana" panose="020B0604030504040204" pitchFamily="34" charset="0"/>
                <a:ea typeface="Verdana" panose="020B0604030504040204" pitchFamily="34" charset="0"/>
                <a:cs typeface="Verdana" panose="020B0604030504040204" pitchFamily="34" charset="0"/>
              </a:rPr>
            </a:br>
            <a:r>
              <a:rPr lang="es-UY" sz="3000" b="1" dirty="0">
                <a:latin typeface="Verdana" panose="020B0604030504040204" pitchFamily="34" charset="0"/>
                <a:ea typeface="Verdana" panose="020B0604030504040204" pitchFamily="34" charset="0"/>
                <a:cs typeface="Verdana" panose="020B0604030504040204" pitchFamily="34" charset="0"/>
              </a:rPr>
              <a:t/>
            </a:r>
            <a:br>
              <a:rPr lang="es-UY" sz="3000" b="1" dirty="0">
                <a:latin typeface="Verdana" panose="020B0604030504040204" pitchFamily="34" charset="0"/>
                <a:ea typeface="Verdana" panose="020B0604030504040204" pitchFamily="34" charset="0"/>
                <a:cs typeface="Verdana" panose="020B0604030504040204" pitchFamily="34" charset="0"/>
              </a:rPr>
            </a:br>
            <a:r>
              <a:rPr lang="es-UY" sz="3000" b="1" dirty="0" smtClean="0">
                <a:latin typeface="Verdana" panose="020B0604030504040204" pitchFamily="34" charset="0"/>
                <a:ea typeface="Verdana" panose="020B0604030504040204" pitchFamily="34" charset="0"/>
                <a:cs typeface="Verdana" panose="020B0604030504040204" pitchFamily="34" charset="0"/>
              </a:rPr>
              <a:t/>
            </a:r>
            <a:br>
              <a:rPr lang="es-UY" sz="3000" b="1" dirty="0" smtClean="0">
                <a:latin typeface="Verdana" panose="020B0604030504040204" pitchFamily="34" charset="0"/>
                <a:ea typeface="Verdana" panose="020B0604030504040204" pitchFamily="34" charset="0"/>
                <a:cs typeface="Verdana" panose="020B0604030504040204" pitchFamily="34" charset="0"/>
              </a:rPr>
            </a:br>
            <a:r>
              <a:rPr lang="es-UY" sz="3000" b="1" dirty="0">
                <a:latin typeface="Verdana" panose="020B0604030504040204" pitchFamily="34" charset="0"/>
                <a:ea typeface="Verdana" panose="020B0604030504040204" pitchFamily="34" charset="0"/>
                <a:cs typeface="Verdana" panose="020B0604030504040204" pitchFamily="34" charset="0"/>
              </a:rPr>
              <a:t/>
            </a:r>
            <a:br>
              <a:rPr lang="es-UY" sz="3000" b="1" dirty="0">
                <a:latin typeface="Verdana" panose="020B0604030504040204" pitchFamily="34" charset="0"/>
                <a:ea typeface="Verdana" panose="020B0604030504040204" pitchFamily="34" charset="0"/>
                <a:cs typeface="Verdana" panose="020B0604030504040204" pitchFamily="34" charset="0"/>
              </a:rPr>
            </a:br>
            <a:r>
              <a:rPr lang="es-UY" sz="3000" b="1" dirty="0" smtClean="0">
                <a:latin typeface="Verdana" panose="020B0604030504040204" pitchFamily="34" charset="0"/>
                <a:ea typeface="Verdana" panose="020B0604030504040204" pitchFamily="34" charset="0"/>
                <a:cs typeface="Verdana" panose="020B0604030504040204" pitchFamily="34" charset="0"/>
              </a:rPr>
              <a:t/>
            </a:r>
            <a:br>
              <a:rPr lang="es-UY" sz="3000" b="1" dirty="0" smtClean="0">
                <a:latin typeface="Verdana" panose="020B0604030504040204" pitchFamily="34" charset="0"/>
                <a:ea typeface="Verdana" panose="020B0604030504040204" pitchFamily="34" charset="0"/>
                <a:cs typeface="Verdana" panose="020B0604030504040204" pitchFamily="34" charset="0"/>
              </a:rPr>
            </a:br>
            <a:r>
              <a:rPr lang="es-UY" sz="3000" b="1" dirty="0">
                <a:latin typeface="Verdana" panose="020B0604030504040204" pitchFamily="34" charset="0"/>
                <a:ea typeface="Verdana" panose="020B0604030504040204" pitchFamily="34" charset="0"/>
                <a:cs typeface="Verdana" panose="020B0604030504040204" pitchFamily="34" charset="0"/>
              </a:rPr>
              <a:t/>
            </a:r>
            <a:br>
              <a:rPr lang="es-UY" sz="3000" b="1" dirty="0">
                <a:latin typeface="Verdana" panose="020B0604030504040204" pitchFamily="34" charset="0"/>
                <a:ea typeface="Verdana" panose="020B0604030504040204" pitchFamily="34" charset="0"/>
                <a:cs typeface="Verdana" panose="020B0604030504040204" pitchFamily="34" charset="0"/>
              </a:rPr>
            </a:br>
            <a:r>
              <a:rPr lang="es-UY" sz="3000" b="1" dirty="0" smtClean="0">
                <a:latin typeface="Verdana" panose="020B0604030504040204" pitchFamily="34" charset="0"/>
                <a:ea typeface="Verdana" panose="020B0604030504040204" pitchFamily="34" charset="0"/>
                <a:cs typeface="Verdana" panose="020B0604030504040204" pitchFamily="34" charset="0"/>
              </a:rPr>
              <a:t/>
            </a:r>
            <a:br>
              <a:rPr lang="es-UY" sz="3000" b="1" dirty="0" smtClean="0">
                <a:latin typeface="Verdana" panose="020B0604030504040204" pitchFamily="34" charset="0"/>
                <a:ea typeface="Verdana" panose="020B0604030504040204" pitchFamily="34" charset="0"/>
                <a:cs typeface="Verdana" panose="020B0604030504040204" pitchFamily="34" charset="0"/>
              </a:rPr>
            </a:br>
            <a:r>
              <a:rPr lang="es-UY" sz="3000" b="1" dirty="0">
                <a:latin typeface="Verdana" panose="020B0604030504040204" pitchFamily="34" charset="0"/>
                <a:ea typeface="Verdana" panose="020B0604030504040204" pitchFamily="34" charset="0"/>
                <a:cs typeface="Verdana" panose="020B0604030504040204" pitchFamily="34" charset="0"/>
              </a:rPr>
              <a:t/>
            </a:r>
            <a:br>
              <a:rPr lang="es-UY" sz="3000" b="1" dirty="0">
                <a:latin typeface="Verdana" panose="020B0604030504040204" pitchFamily="34" charset="0"/>
                <a:ea typeface="Verdana" panose="020B0604030504040204" pitchFamily="34" charset="0"/>
                <a:cs typeface="Verdana" panose="020B0604030504040204" pitchFamily="34" charset="0"/>
              </a:rPr>
            </a:br>
            <a:r>
              <a:rPr lang="es-UY" sz="3000" b="1" dirty="0" smtClean="0">
                <a:latin typeface="Verdana" panose="020B0604030504040204" pitchFamily="34" charset="0"/>
                <a:ea typeface="Verdana" panose="020B0604030504040204" pitchFamily="34" charset="0"/>
                <a:cs typeface="Verdana" panose="020B0604030504040204" pitchFamily="34" charset="0"/>
              </a:rPr>
              <a:t/>
            </a:r>
            <a:br>
              <a:rPr lang="es-UY" sz="3000" b="1" dirty="0" smtClean="0">
                <a:latin typeface="Verdana" panose="020B0604030504040204" pitchFamily="34" charset="0"/>
                <a:ea typeface="Verdana" panose="020B0604030504040204" pitchFamily="34" charset="0"/>
                <a:cs typeface="Verdana" panose="020B0604030504040204" pitchFamily="34" charset="0"/>
              </a:rPr>
            </a:br>
            <a:r>
              <a:rPr lang="es-UY" sz="3000" b="1" dirty="0">
                <a:latin typeface="Verdana" panose="020B0604030504040204" pitchFamily="34" charset="0"/>
                <a:ea typeface="Verdana" panose="020B0604030504040204" pitchFamily="34" charset="0"/>
                <a:cs typeface="Verdana" panose="020B0604030504040204" pitchFamily="34" charset="0"/>
              </a:rPr>
              <a:t/>
            </a:r>
            <a:br>
              <a:rPr lang="es-UY" sz="3000" b="1" dirty="0">
                <a:latin typeface="Verdana" panose="020B0604030504040204" pitchFamily="34" charset="0"/>
                <a:ea typeface="Verdana" panose="020B0604030504040204" pitchFamily="34" charset="0"/>
                <a:cs typeface="Verdana" panose="020B0604030504040204" pitchFamily="34" charset="0"/>
              </a:rPr>
            </a:br>
            <a:r>
              <a:rPr lang="es-UY" sz="3000" b="1" dirty="0" smtClean="0">
                <a:latin typeface="Verdana" panose="020B0604030504040204" pitchFamily="34" charset="0"/>
                <a:ea typeface="Verdana" panose="020B0604030504040204" pitchFamily="34" charset="0"/>
                <a:cs typeface="Verdana" panose="020B0604030504040204" pitchFamily="34" charset="0"/>
              </a:rPr>
              <a:t/>
            </a:r>
            <a:br>
              <a:rPr lang="es-UY" sz="3000" b="1" dirty="0" smtClean="0">
                <a:latin typeface="Verdana" panose="020B0604030504040204" pitchFamily="34" charset="0"/>
                <a:ea typeface="Verdana" panose="020B0604030504040204" pitchFamily="34" charset="0"/>
                <a:cs typeface="Verdana" panose="020B0604030504040204" pitchFamily="34" charset="0"/>
              </a:rPr>
            </a:br>
            <a:r>
              <a:rPr lang="es-UY" sz="3000" b="1" dirty="0">
                <a:latin typeface="Verdana" panose="020B0604030504040204" pitchFamily="34" charset="0"/>
                <a:ea typeface="Verdana" panose="020B0604030504040204" pitchFamily="34" charset="0"/>
                <a:cs typeface="Verdana" panose="020B0604030504040204" pitchFamily="34" charset="0"/>
              </a:rPr>
              <a:t/>
            </a:r>
            <a:br>
              <a:rPr lang="es-UY" sz="3000" b="1" dirty="0">
                <a:latin typeface="Verdana" panose="020B0604030504040204" pitchFamily="34" charset="0"/>
                <a:ea typeface="Verdana" panose="020B0604030504040204" pitchFamily="34" charset="0"/>
                <a:cs typeface="Verdana" panose="020B0604030504040204" pitchFamily="34" charset="0"/>
              </a:rPr>
            </a:br>
            <a:r>
              <a:rPr lang="es-UY" sz="4000" b="1" dirty="0" smtClean="0">
                <a:latin typeface="Verdana" panose="020B0604030504040204" pitchFamily="34" charset="0"/>
                <a:ea typeface="Verdana" panose="020B0604030504040204" pitchFamily="34" charset="0"/>
                <a:cs typeface="Verdana" panose="020B0604030504040204" pitchFamily="34" charset="0"/>
              </a:rPr>
              <a:t>Orígenes de AUGM</a:t>
            </a:r>
            <a:endParaRPr lang="es-UY" sz="4000" b="1" dirty="0">
              <a:solidFill>
                <a:schemeClr val="accent4">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sz="quarter" idx="1"/>
          </p:nvPr>
        </p:nvSpPr>
        <p:spPr>
          <a:xfrm>
            <a:off x="683568" y="1556792"/>
            <a:ext cx="7776864" cy="4206208"/>
          </a:xfrm>
        </p:spPr>
        <p:txBody>
          <a:bodyPr>
            <a:normAutofit/>
          </a:bodyPr>
          <a:lstStyle/>
          <a:p>
            <a:pPr marL="0" indent="0">
              <a:buNone/>
            </a:pPr>
            <a:r>
              <a:rPr lang="es-UY" sz="2900" b="1" dirty="0" smtClean="0">
                <a:solidFill>
                  <a:srgbClr val="6585CF">
                    <a:lumMod val="50000"/>
                  </a:srgbClr>
                </a:solidFill>
                <a:latin typeface="Verdana" panose="020B0604030504040204" pitchFamily="34" charset="0"/>
                <a:ea typeface="Verdana" panose="020B0604030504040204" pitchFamily="34" charset="0"/>
                <a:cs typeface="Verdana" panose="020B0604030504040204" pitchFamily="34" charset="0"/>
              </a:rPr>
              <a:t>			    </a:t>
            </a:r>
            <a:r>
              <a:rPr lang="es-UY" sz="29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1991</a:t>
            </a:r>
            <a:endParaRPr lang="es-UY" sz="1800" dirty="0" smtClean="0">
              <a:solidFill>
                <a:srgbClr val="FF0000"/>
              </a:solidFill>
              <a:latin typeface="Arial" panose="020B0604020202020204" pitchFamily="34" charset="0"/>
              <a:cs typeface="Arial" panose="020B0604020202020204" pitchFamily="34" charset="0"/>
            </a:endParaRPr>
          </a:p>
          <a:p>
            <a:pPr algn="just"/>
            <a:endParaRPr lang="es-UY" sz="1800" dirty="0" smtClean="0">
              <a:latin typeface="Arial" panose="020B0604020202020204" pitchFamily="34" charset="0"/>
              <a:cs typeface="Arial" panose="020B0604020202020204" pitchFamily="34" charset="0"/>
            </a:endParaRPr>
          </a:p>
          <a:p>
            <a:pPr lvl="0" algn="just">
              <a:buClr>
                <a:srgbClr val="CEB966"/>
              </a:buClr>
            </a:pPr>
            <a:r>
              <a:rPr lang="es-UY" sz="2000" b="1" dirty="0" smtClean="0">
                <a:solidFill>
                  <a:srgbClr val="FF0000"/>
                </a:solidFill>
                <a:latin typeface="Arial" panose="020B0604020202020204" pitchFamily="34" charset="0"/>
                <a:cs typeface="Arial" panose="020B0604020202020204" pitchFamily="34" charset="0"/>
              </a:rPr>
              <a:t>CLAVE: Contexto de la ES pública en la región.</a:t>
            </a:r>
          </a:p>
          <a:p>
            <a:pPr lvl="0" algn="just">
              <a:buClr>
                <a:srgbClr val="CEB966"/>
              </a:buClr>
            </a:pPr>
            <a:endParaRPr lang="es-UY" sz="2000" dirty="0" smtClean="0">
              <a:latin typeface="Arial" panose="020B0604020202020204" pitchFamily="34" charset="0"/>
              <a:cs typeface="Arial" panose="020B0604020202020204" pitchFamily="34" charset="0"/>
            </a:endParaRPr>
          </a:p>
          <a:p>
            <a:pPr lvl="0" algn="just">
              <a:buClr>
                <a:srgbClr val="CEB966"/>
              </a:buClr>
            </a:pPr>
            <a:endParaRPr lang="es-UY" sz="2000" dirty="0" smtClean="0">
              <a:latin typeface="Arial" panose="020B0604020202020204" pitchFamily="34" charset="0"/>
              <a:cs typeface="Arial" panose="020B0604020202020204" pitchFamily="34" charset="0"/>
            </a:endParaRPr>
          </a:p>
          <a:p>
            <a:pPr algn="just">
              <a:buClr>
                <a:srgbClr val="CEB966"/>
              </a:buClr>
            </a:pPr>
            <a:r>
              <a:rPr lang="es-UY" sz="2000" dirty="0">
                <a:solidFill>
                  <a:prstClr val="black"/>
                </a:solidFill>
                <a:latin typeface="Arial" panose="020B0604020202020204" pitchFamily="34" charset="0"/>
                <a:cs typeface="Arial" panose="020B0604020202020204" pitchFamily="34" charset="0"/>
              </a:rPr>
              <a:t>O</a:t>
            </a:r>
            <a:r>
              <a:rPr lang="es-UY" sz="2000" dirty="0" smtClean="0">
                <a:solidFill>
                  <a:prstClr val="black"/>
                </a:solidFill>
                <a:latin typeface="Arial" panose="020B0604020202020204" pitchFamily="34" charset="0"/>
                <a:cs typeface="Arial" panose="020B0604020202020204" pitchFamily="34" charset="0"/>
              </a:rPr>
              <a:t>bjetivo principal:  </a:t>
            </a:r>
            <a:r>
              <a:rPr lang="es-UY" sz="2000" b="1" dirty="0" smtClean="0">
                <a:solidFill>
                  <a:prstClr val="black"/>
                </a:solidFill>
                <a:latin typeface="Arial" panose="020B0604020202020204" pitchFamily="34" charset="0"/>
                <a:cs typeface="Arial" panose="020B0604020202020204" pitchFamily="34" charset="0"/>
              </a:rPr>
              <a:t>impulsar </a:t>
            </a:r>
            <a:r>
              <a:rPr lang="es-UY" sz="2000" b="1" dirty="0">
                <a:solidFill>
                  <a:prstClr val="black"/>
                </a:solidFill>
                <a:latin typeface="Arial" panose="020B0604020202020204" pitchFamily="34" charset="0"/>
                <a:cs typeface="Arial" panose="020B0604020202020204" pitchFamily="34" charset="0"/>
              </a:rPr>
              <a:t>el proceso de integración a través de la creación de un </a:t>
            </a:r>
            <a:r>
              <a:rPr lang="es-UY" sz="2000" b="1" dirty="0">
                <a:solidFill>
                  <a:srgbClr val="FF0000"/>
                </a:solidFill>
                <a:latin typeface="Arial" panose="020B0604020202020204" pitchFamily="34" charset="0"/>
                <a:cs typeface="Arial" panose="020B0604020202020204" pitchFamily="34" charset="0"/>
              </a:rPr>
              <a:t>espacio académico común ampliado, en base a la cooperación científica, tecnológica, educativa y cultural,</a:t>
            </a:r>
            <a:r>
              <a:rPr lang="es-UY" sz="2000" b="1" dirty="0">
                <a:solidFill>
                  <a:prstClr val="black"/>
                </a:solidFill>
                <a:latin typeface="Arial" panose="020B0604020202020204" pitchFamily="34" charset="0"/>
                <a:cs typeface="Arial" panose="020B0604020202020204" pitchFamily="34" charset="0"/>
              </a:rPr>
              <a:t> en la perspectiva de nuestra región y de la América Latina toda</a:t>
            </a:r>
            <a:r>
              <a:rPr lang="es-UY" sz="2000" b="1" dirty="0" smtClean="0">
                <a:solidFill>
                  <a:prstClr val="black"/>
                </a:solidFill>
                <a:latin typeface="Arial" panose="020B0604020202020204" pitchFamily="34" charset="0"/>
                <a:cs typeface="Arial" panose="020B0604020202020204" pitchFamily="34" charset="0"/>
              </a:rPr>
              <a:t>.</a:t>
            </a:r>
            <a:endParaRPr lang="es-UY" sz="2000" b="1" dirty="0">
              <a:solidFill>
                <a:prstClr val="black"/>
              </a:solidFill>
              <a:latin typeface="Arial" panose="020B0604020202020204" pitchFamily="34" charset="0"/>
              <a:cs typeface="Arial" panose="020B0604020202020204" pitchFamily="34" charset="0"/>
            </a:endParaRPr>
          </a:p>
          <a:p>
            <a:pPr marL="0" lvl="0" indent="0" algn="just">
              <a:buClr>
                <a:srgbClr val="CEB966"/>
              </a:buClr>
              <a:buNone/>
            </a:pPr>
            <a:r>
              <a:rPr lang="es-UY" sz="2000" b="1" dirty="0">
                <a:solidFill>
                  <a:prstClr val="black"/>
                </a:solidFill>
                <a:latin typeface="Arial" panose="020B0604020202020204" pitchFamily="34" charset="0"/>
                <a:cs typeface="Arial" panose="020B0604020202020204" pitchFamily="34" charset="0"/>
              </a:rPr>
              <a:t> </a:t>
            </a:r>
            <a:endParaRPr lang="es-UY" sz="2000" dirty="0" smtClean="0">
              <a:latin typeface="Arial" panose="020B0604020202020204" pitchFamily="34" charset="0"/>
              <a:cs typeface="Arial" panose="020B0604020202020204" pitchFamily="34" charset="0"/>
            </a:endParaRPr>
          </a:p>
          <a:p>
            <a:pPr algn="just"/>
            <a:endParaRPr lang="es-UY" sz="1800" dirty="0">
              <a:latin typeface="Arial" panose="020B0604020202020204" pitchFamily="34" charset="0"/>
              <a:cs typeface="Arial" panose="020B0604020202020204" pitchFamily="34" charset="0"/>
            </a:endParaRPr>
          </a:p>
          <a:p>
            <a:pPr algn="just"/>
            <a:endParaRPr lang="es-UY" sz="1800" dirty="0">
              <a:latin typeface="Arial" panose="020B0604020202020204" pitchFamily="34" charset="0"/>
              <a:cs typeface="Arial" panose="020B0604020202020204" pitchFamily="34" charset="0"/>
            </a:endParaRPr>
          </a:p>
          <a:p>
            <a:pPr marL="0" indent="0" algn="just">
              <a:buNone/>
            </a:pPr>
            <a:endParaRPr lang="es-UY"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54828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600" b="1" dirty="0">
                <a:latin typeface="Verdana" panose="020B0604030504040204" pitchFamily="34" charset="0"/>
                <a:ea typeface="Verdana" panose="020B0604030504040204" pitchFamily="34" charset="0"/>
                <a:cs typeface="Verdana" panose="020B0604030504040204" pitchFamily="34" charset="0"/>
              </a:rPr>
              <a:t>Trayectoria</a:t>
            </a:r>
          </a:p>
        </p:txBody>
      </p:sp>
      <p:sp>
        <p:nvSpPr>
          <p:cNvPr id="3" name="2 Marcador de contenido"/>
          <p:cNvSpPr>
            <a:spLocks noGrp="1"/>
          </p:cNvSpPr>
          <p:nvPr>
            <p:ph sz="quarter" idx="1"/>
          </p:nvPr>
        </p:nvSpPr>
        <p:spPr/>
        <p:txBody>
          <a:bodyPr>
            <a:normAutofit lnSpcReduction="10000"/>
          </a:bodyPr>
          <a:lstStyle/>
          <a:p>
            <a:pPr lvl="0" algn="just">
              <a:buClr>
                <a:srgbClr val="CEB966"/>
              </a:buClr>
            </a:pPr>
            <a:endParaRPr lang="es-UY" sz="1800" dirty="0" smtClean="0">
              <a:solidFill>
                <a:prstClr val="black"/>
              </a:solidFill>
              <a:latin typeface="Arial" panose="020B0604020202020204" pitchFamily="34" charset="0"/>
              <a:cs typeface="Arial" panose="020B0604020202020204" pitchFamily="34" charset="0"/>
            </a:endParaRPr>
          </a:p>
          <a:p>
            <a:pPr lvl="0" algn="just">
              <a:buClr>
                <a:srgbClr val="CEB966"/>
              </a:buClr>
            </a:pPr>
            <a:endParaRPr lang="es-UY" sz="2400" dirty="0">
              <a:solidFill>
                <a:prstClr val="black"/>
              </a:solidFill>
              <a:latin typeface="Arial" panose="020B0604020202020204" pitchFamily="34" charset="0"/>
              <a:cs typeface="Arial" panose="020B0604020202020204" pitchFamily="34" charset="0"/>
            </a:endParaRPr>
          </a:p>
          <a:p>
            <a:pPr lvl="0" algn="just">
              <a:buClr>
                <a:srgbClr val="CEB966"/>
              </a:buClr>
            </a:pPr>
            <a:r>
              <a:rPr lang="es-UY" sz="2400" dirty="0" smtClean="0">
                <a:solidFill>
                  <a:prstClr val="black"/>
                </a:solidFill>
                <a:latin typeface="Arial" panose="020B0604020202020204" pitchFamily="34" charset="0"/>
                <a:cs typeface="Arial" panose="020B0604020202020204" pitchFamily="34" charset="0"/>
              </a:rPr>
              <a:t>Se </a:t>
            </a:r>
            <a:r>
              <a:rPr lang="es-UY" sz="2400" dirty="0">
                <a:solidFill>
                  <a:prstClr val="black"/>
                </a:solidFill>
                <a:latin typeface="Arial" panose="020B0604020202020204" pitchFamily="34" charset="0"/>
                <a:cs typeface="Arial" panose="020B0604020202020204" pitchFamily="34" charset="0"/>
              </a:rPr>
              <a:t>consolidó en el devenir </a:t>
            </a:r>
            <a:r>
              <a:rPr lang="es-UY" sz="2400" dirty="0" smtClean="0">
                <a:solidFill>
                  <a:prstClr val="black"/>
                </a:solidFill>
                <a:latin typeface="Arial" panose="020B0604020202020204" pitchFamily="34" charset="0"/>
                <a:cs typeface="Arial" panose="020B0604020202020204" pitchFamily="34" charset="0"/>
              </a:rPr>
              <a:t>del tiempo compartiendo </a:t>
            </a:r>
            <a:r>
              <a:rPr lang="es-UY" sz="2400" dirty="0">
                <a:solidFill>
                  <a:prstClr val="black"/>
                </a:solidFill>
                <a:latin typeface="Arial" panose="020B0604020202020204" pitchFamily="34" charset="0"/>
                <a:cs typeface="Arial" panose="020B0604020202020204" pitchFamily="34" charset="0"/>
              </a:rPr>
              <a:t>de manera solidaria, personal académico de máxima calificación, recursos materiales, instalaciones, equipamientos, laboratorios, bibliotecas, </a:t>
            </a:r>
            <a:r>
              <a:rPr lang="es-UY" sz="2400" dirty="0" err="1" smtClean="0">
                <a:solidFill>
                  <a:prstClr val="black"/>
                </a:solidFill>
                <a:latin typeface="Arial" panose="020B0604020202020204" pitchFamily="34" charset="0"/>
                <a:cs typeface="Arial" panose="020B0604020202020204" pitchFamily="34" charset="0"/>
              </a:rPr>
              <a:t>etc</a:t>
            </a:r>
            <a:endParaRPr lang="es-UY" sz="2400" dirty="0" smtClean="0">
              <a:solidFill>
                <a:prstClr val="black"/>
              </a:solidFill>
              <a:latin typeface="Arial" panose="020B0604020202020204" pitchFamily="34" charset="0"/>
              <a:cs typeface="Arial" panose="020B0604020202020204" pitchFamily="34" charset="0"/>
            </a:endParaRPr>
          </a:p>
          <a:p>
            <a:pPr lvl="0" algn="just">
              <a:buClr>
                <a:srgbClr val="CEB966"/>
              </a:buClr>
            </a:pPr>
            <a:endParaRPr lang="es-UY" sz="2400" dirty="0" smtClean="0">
              <a:solidFill>
                <a:prstClr val="black"/>
              </a:solidFill>
              <a:latin typeface="Arial" panose="020B0604020202020204" pitchFamily="34" charset="0"/>
              <a:cs typeface="Arial" panose="020B0604020202020204" pitchFamily="34" charset="0"/>
            </a:endParaRPr>
          </a:p>
          <a:p>
            <a:pPr lvl="0" algn="just">
              <a:buClr>
                <a:srgbClr val="CEB966"/>
              </a:buClr>
            </a:pPr>
            <a:r>
              <a:rPr lang="es-UY" sz="2400" dirty="0">
                <a:solidFill>
                  <a:prstClr val="black"/>
                </a:solidFill>
                <a:latin typeface="Arial" panose="020B0604020202020204" pitchFamily="34" charset="0"/>
                <a:cs typeface="Arial" panose="020B0604020202020204" pitchFamily="34" charset="0"/>
              </a:rPr>
              <a:t>En 25 años de existencia y cooperación entre las universidades públicas de la región, mediante el desarrollo de Programas y actividades académicas e institucionales, ésta Red se ha posicionado como </a:t>
            </a:r>
            <a:r>
              <a:rPr lang="es-UY" sz="2400" b="1" dirty="0">
                <a:solidFill>
                  <a:prstClr val="black"/>
                </a:solidFill>
                <a:latin typeface="Arial" panose="020B0604020202020204" pitchFamily="34" charset="0"/>
                <a:cs typeface="Arial" panose="020B0604020202020204" pitchFamily="34" charset="0"/>
              </a:rPr>
              <a:t>una referente de América Latina</a:t>
            </a:r>
            <a:r>
              <a:rPr lang="es-UY" sz="2400" dirty="0">
                <a:solidFill>
                  <a:prstClr val="black"/>
                </a:solidFill>
                <a:latin typeface="Arial" panose="020B0604020202020204" pitchFamily="34" charset="0"/>
                <a:cs typeface="Arial" panose="020B0604020202020204" pitchFamily="34" charset="0"/>
              </a:rPr>
              <a:t>.</a:t>
            </a:r>
          </a:p>
          <a:p>
            <a:pPr lvl="0" algn="just">
              <a:buClr>
                <a:srgbClr val="CEB966"/>
              </a:buClr>
            </a:pPr>
            <a:endParaRPr lang="es-UY" sz="18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5210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600" b="1" dirty="0">
                <a:latin typeface="Verdana" panose="020B0604030504040204" pitchFamily="34" charset="0"/>
                <a:ea typeface="Verdana" panose="020B0604030504040204" pitchFamily="34" charset="0"/>
                <a:cs typeface="Verdana" panose="020B0604030504040204" pitchFamily="34" charset="0"/>
              </a:rPr>
              <a:t>Proyección</a:t>
            </a:r>
          </a:p>
        </p:txBody>
      </p:sp>
      <p:sp>
        <p:nvSpPr>
          <p:cNvPr id="3" name="2 Marcador de contenido"/>
          <p:cNvSpPr>
            <a:spLocks noGrp="1"/>
          </p:cNvSpPr>
          <p:nvPr>
            <p:ph sz="quarter" idx="1"/>
          </p:nvPr>
        </p:nvSpPr>
        <p:spPr/>
        <p:txBody>
          <a:bodyPr>
            <a:normAutofit/>
          </a:bodyPr>
          <a:lstStyle/>
          <a:p>
            <a:pPr algn="just"/>
            <a:endParaRPr lang="es-UY" sz="1800" dirty="0">
              <a:latin typeface="Arial" panose="020B0604020202020204" pitchFamily="34" charset="0"/>
              <a:cs typeface="Arial" panose="020B0604020202020204" pitchFamily="34" charset="0"/>
            </a:endParaRPr>
          </a:p>
          <a:p>
            <a:pPr algn="just"/>
            <a:r>
              <a:rPr lang="es-UY" sz="2000" dirty="0">
                <a:latin typeface="Arial" panose="020B0604020202020204" pitchFamily="34" charset="0"/>
                <a:cs typeface="Arial" panose="020B0604020202020204" pitchFamily="34" charset="0"/>
              </a:rPr>
              <a:t>AUGM ha sido de fundamental importancia en los avances dados en la construcción de un </a:t>
            </a:r>
            <a:r>
              <a:rPr lang="es-UY" sz="2000" b="1" dirty="0">
                <a:latin typeface="Arial" panose="020B0604020202020204" pitchFamily="34" charset="0"/>
                <a:cs typeface="Arial" panose="020B0604020202020204" pitchFamily="34" charset="0"/>
              </a:rPr>
              <a:t>Espacio Latinoamericano y Caribeño de la Educación Superior</a:t>
            </a:r>
            <a:r>
              <a:rPr lang="es-UY" sz="2000" dirty="0">
                <a:latin typeface="Arial" panose="020B0604020202020204" pitchFamily="34" charset="0"/>
                <a:cs typeface="Arial" panose="020B0604020202020204" pitchFamily="34" charset="0"/>
              </a:rPr>
              <a:t>, que aunque embrionario, hoy es ya una realidad, y es el producto tangible de los avances dados en la </a:t>
            </a:r>
            <a:r>
              <a:rPr lang="es-UY" sz="2000" dirty="0" smtClean="0">
                <a:latin typeface="Arial" panose="020B0604020202020204" pitchFamily="34" charset="0"/>
                <a:cs typeface="Arial" panose="020B0604020202020204" pitchFamily="34" charset="0"/>
              </a:rPr>
              <a:t>CRES </a:t>
            </a:r>
            <a:r>
              <a:rPr lang="es-UY" sz="2000" dirty="0">
                <a:latin typeface="Arial" panose="020B0604020202020204" pitchFamily="34" charset="0"/>
                <a:cs typeface="Arial" panose="020B0604020202020204" pitchFamily="34" charset="0"/>
              </a:rPr>
              <a:t>para América Latina y el Caribe, desarrollada por IESALC – UNESCO en 2008, anticipándose a la Conferencia Mundial de Educación Superior de 2009. </a:t>
            </a:r>
            <a:endParaRPr lang="es-UY" sz="2000" dirty="0" smtClean="0">
              <a:latin typeface="Arial" panose="020B0604020202020204" pitchFamily="34" charset="0"/>
              <a:cs typeface="Arial" panose="020B0604020202020204" pitchFamily="34" charset="0"/>
            </a:endParaRPr>
          </a:p>
          <a:p>
            <a:pPr marL="0" indent="0">
              <a:buNone/>
            </a:pPr>
            <a:endParaRPr lang="es-UY" sz="1800" dirty="0" smtClean="0">
              <a:latin typeface="Arial" panose="020B0604020202020204" pitchFamily="34" charset="0"/>
              <a:cs typeface="Arial" panose="020B0604020202020204" pitchFamily="34" charset="0"/>
            </a:endParaRPr>
          </a:p>
          <a:p>
            <a:endParaRPr lang="es-UY" sz="1800" dirty="0">
              <a:latin typeface="Arial" panose="020B0604020202020204" pitchFamily="34" charset="0"/>
              <a:cs typeface="Arial" panose="020B0604020202020204" pitchFamily="34" charset="0"/>
            </a:endParaRPr>
          </a:p>
          <a:p>
            <a:endParaRPr lang="es-UY"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6218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Vértice">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3237</TotalTime>
  <Words>1084</Words>
  <Application>Microsoft Office PowerPoint</Application>
  <PresentationFormat>Apresentação na tela (4:3)</PresentationFormat>
  <Paragraphs>202</Paragraphs>
  <Slides>34</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34</vt:i4>
      </vt:variant>
    </vt:vector>
  </HeadingPairs>
  <TitlesOfParts>
    <vt:vector size="42" baseType="lpstr">
      <vt:lpstr>Arial</vt:lpstr>
      <vt:lpstr>Calibri</vt:lpstr>
      <vt:lpstr>Frutiger LT Std 45 Light</vt:lpstr>
      <vt:lpstr>Georgia</vt:lpstr>
      <vt:lpstr>Verdana</vt:lpstr>
      <vt:lpstr>Wingdings</vt:lpstr>
      <vt:lpstr>Wingdings 2</vt:lpstr>
      <vt:lpstr>Civil</vt:lpstr>
      <vt:lpstr>Conmemoración de los 25 años de la  Asociación de Universidades del «Grupo Montevideo»</vt:lpstr>
      <vt:lpstr>Apresentação do PowerPoint</vt:lpstr>
      <vt:lpstr>Apresentação do PowerPoint</vt:lpstr>
      <vt:lpstr>Apresentação do PowerPoint</vt:lpstr>
      <vt:lpstr>UNIVERSIDADES FUNDADORAS</vt:lpstr>
      <vt:lpstr>Apresentação do PowerPoint</vt:lpstr>
      <vt:lpstr>             Orígenes de AUGM</vt:lpstr>
      <vt:lpstr>Trayectoria</vt:lpstr>
      <vt:lpstr>Proyección</vt:lpstr>
      <vt:lpstr>Plan de Desarrollo Institucional (PDI)</vt:lpstr>
      <vt:lpstr>         ÓRGANOS de la AUGM  </vt:lpstr>
      <vt:lpstr>Comisiones Permanentes</vt:lpstr>
      <vt:lpstr>PROGRAMAS DE AUGM</vt:lpstr>
      <vt:lpstr>FINANCIAMIENTO</vt:lpstr>
      <vt:lpstr>Apresentação do PowerPoint</vt:lpstr>
      <vt:lpstr>ESCALA Docente</vt:lpstr>
      <vt:lpstr>Cuadro: Número de plazas ofertadas 2005 -2015</vt:lpstr>
      <vt:lpstr>ESCALA Estudiantes de grado</vt:lpstr>
      <vt:lpstr> Cuadro: Número de movilidades de estudiantes de grado 2002 - 2015</vt:lpstr>
      <vt:lpstr>ESCALA de Estudiantes de Posgrado</vt:lpstr>
      <vt:lpstr>ESCALA de Gestores y Administradores</vt:lpstr>
      <vt:lpstr>Apresentação do PowerPoint</vt:lpstr>
      <vt:lpstr>AGRUPAMIENTOS ACADÉMICOS</vt:lpstr>
      <vt:lpstr>JORNADA DE JÓVENES INVESTIGADORES</vt:lpstr>
      <vt:lpstr>ESCUELAS DE VERANO - INVIERNO</vt:lpstr>
      <vt:lpstr>Apresentação do PowerPoint</vt:lpstr>
      <vt:lpstr>Seminario Internacional Universidad Sociedad Estado</vt:lpstr>
      <vt:lpstr>Red de Ciudades y Universidades</vt:lpstr>
      <vt:lpstr>MISCELANEA</vt:lpstr>
      <vt:lpstr>Espacio LA y C de la ES //ENLACES</vt:lpstr>
      <vt:lpstr>Apresentação do PowerPoint</vt:lpstr>
      <vt:lpstr>Primer Foro abierto de Ciencias para América Latina y el Caribe - CILAC 2016 -</vt:lpstr>
      <vt:lpstr>EJES DE ABORDAJE</vt:lpstr>
      <vt:lpstr>MUCHAS GRACIAS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 años de la Asociación de Universidades Grupo Montevideo (AUGM).   La construcción de un espacio académico común para América Latina</dc:title>
  <dc:creator>Negra Custodio</dc:creator>
  <cp:lastModifiedBy>Andiara </cp:lastModifiedBy>
  <cp:revision>55</cp:revision>
  <dcterms:created xsi:type="dcterms:W3CDTF">2016-04-17T02:06:17Z</dcterms:created>
  <dcterms:modified xsi:type="dcterms:W3CDTF">2016-08-29T21:03:19Z</dcterms:modified>
</cp:coreProperties>
</file>